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9"/>
  </p:notesMasterIdLst>
  <p:sldIdLst>
    <p:sldId id="256" r:id="rId2"/>
    <p:sldId id="291" r:id="rId3"/>
    <p:sldId id="295" r:id="rId4"/>
    <p:sldId id="292" r:id="rId5"/>
    <p:sldId id="257" r:id="rId6"/>
    <p:sldId id="300" r:id="rId7"/>
    <p:sldId id="282" r:id="rId8"/>
    <p:sldId id="278" r:id="rId9"/>
    <p:sldId id="274" r:id="rId10"/>
    <p:sldId id="279" r:id="rId11"/>
    <p:sldId id="283" r:id="rId12"/>
    <p:sldId id="284" r:id="rId13"/>
    <p:sldId id="296" r:id="rId14"/>
    <p:sldId id="259" r:id="rId15"/>
    <p:sldId id="263" r:id="rId16"/>
    <p:sldId id="265" r:id="rId17"/>
    <p:sldId id="266" r:id="rId18"/>
    <p:sldId id="302" r:id="rId19"/>
    <p:sldId id="285" r:id="rId20"/>
    <p:sldId id="303" r:id="rId21"/>
    <p:sldId id="267" r:id="rId22"/>
    <p:sldId id="268" r:id="rId23"/>
    <p:sldId id="269" r:id="rId24"/>
    <p:sldId id="270" r:id="rId25"/>
    <p:sldId id="297" r:id="rId26"/>
    <p:sldId id="290" r:id="rId27"/>
    <p:sldId id="304"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grieco04@gmail.com" initials="a" lastIdx="1" clrIdx="0">
    <p:extLst>
      <p:ext uri="{19B8F6BF-5375-455C-9EA6-DF929625EA0E}">
        <p15:presenceInfo xmlns:p15="http://schemas.microsoft.com/office/powerpoint/2012/main" userId="137cc1cd2a5aed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DFDFDF"/>
    <a:srgbClr val="D9D9D9"/>
    <a:srgbClr val="BF8DCF"/>
    <a:srgbClr val="000000"/>
    <a:srgbClr val="DDDDDD"/>
    <a:srgbClr val="EEEEEE"/>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2535" autoAdjust="0"/>
  </p:normalViewPr>
  <p:slideViewPr>
    <p:cSldViewPr snapToGrid="0">
      <p:cViewPr varScale="1">
        <p:scale>
          <a:sx n="86" d="100"/>
          <a:sy n="86" d="100"/>
        </p:scale>
        <p:origin x="96" y="84"/>
      </p:cViewPr>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1947-D5FE-4DCA-BE48-30834DBA930D}" type="doc">
      <dgm:prSet loTypeId="urn:microsoft.com/office/officeart/2017/3/layout/HorizontalPathTimeline" loCatId="process" qsTypeId="urn:microsoft.com/office/officeart/2005/8/quickstyle/simple1" qsCatId="simple" csTypeId="urn:microsoft.com/office/officeart/2005/8/colors/colorful1" csCatId="colorful" phldr="1"/>
      <dgm:spPr/>
      <dgm:t>
        <a:bodyPr/>
        <a:lstStyle/>
        <a:p>
          <a:endParaRPr lang="en-US"/>
        </a:p>
      </dgm:t>
    </dgm:pt>
    <dgm:pt modelId="{FD7B0565-9413-426B-BE1E-13B387607BF7}">
      <dgm:prSet/>
      <dgm:spPr/>
      <dgm:t>
        <a:bodyPr/>
        <a:lstStyle/>
        <a:p>
          <a:pPr>
            <a:defRPr b="1"/>
          </a:pPr>
          <a:r>
            <a:rPr lang="en-US"/>
            <a:t>1936</a:t>
          </a:r>
        </a:p>
      </dgm:t>
    </dgm:pt>
    <dgm:pt modelId="{B590891F-9FCA-4746-AFD4-48BA41DAB96F}" type="parTrans" cxnId="{E3BB5DBA-6E95-434A-AEB7-8EC7C132089B}">
      <dgm:prSet/>
      <dgm:spPr/>
      <dgm:t>
        <a:bodyPr/>
        <a:lstStyle/>
        <a:p>
          <a:endParaRPr lang="en-US"/>
        </a:p>
      </dgm:t>
    </dgm:pt>
    <dgm:pt modelId="{6CB1BB12-BE31-4701-A92E-8DB0D344547B}" type="sibTrans" cxnId="{E3BB5DBA-6E95-434A-AEB7-8EC7C132089B}">
      <dgm:prSet/>
      <dgm:spPr/>
      <dgm:t>
        <a:bodyPr/>
        <a:lstStyle/>
        <a:p>
          <a:endParaRPr lang="en-US"/>
        </a:p>
      </dgm:t>
    </dgm:pt>
    <dgm:pt modelId="{99EA2D34-D597-4970-AF3A-332315E6C989}">
      <dgm:prSet/>
      <dgm:spPr/>
      <dgm:t>
        <a:bodyPr/>
        <a:lstStyle/>
        <a:p>
          <a:r>
            <a:rPr lang="en-US" b="1" dirty="0"/>
            <a:t>Alan Turing</a:t>
          </a:r>
        </a:p>
      </dgm:t>
    </dgm:pt>
    <dgm:pt modelId="{0C47A354-D64A-44FD-9C6A-C4FAB7B45927}" type="parTrans" cxnId="{7024675B-87BC-4DB3-94EA-31866DFDED3E}">
      <dgm:prSet/>
      <dgm:spPr/>
      <dgm:t>
        <a:bodyPr/>
        <a:lstStyle/>
        <a:p>
          <a:endParaRPr lang="en-US"/>
        </a:p>
      </dgm:t>
    </dgm:pt>
    <dgm:pt modelId="{CE11C0AB-28BC-4AC1-9C41-DEE32439D202}" type="sibTrans" cxnId="{7024675B-87BC-4DB3-94EA-31866DFDED3E}">
      <dgm:prSet/>
      <dgm:spPr/>
      <dgm:t>
        <a:bodyPr/>
        <a:lstStyle/>
        <a:p>
          <a:endParaRPr lang="en-US"/>
        </a:p>
      </dgm:t>
    </dgm:pt>
    <dgm:pt modelId="{F8374B36-314D-4F76-9F3B-D90834D51166}">
      <dgm:prSet/>
      <dgm:spPr/>
      <dgm:t>
        <a:bodyPr/>
        <a:lstStyle/>
        <a:p>
          <a:pPr>
            <a:defRPr b="1"/>
          </a:pPr>
          <a:r>
            <a:rPr lang="en-US" dirty="0"/>
            <a:t>1943</a:t>
          </a:r>
        </a:p>
      </dgm:t>
    </dgm:pt>
    <dgm:pt modelId="{30929EA2-19D7-4B54-BD13-38ED9DBAA51F}" type="parTrans" cxnId="{17262902-86D5-4B9B-8A78-5754F3A54DEC}">
      <dgm:prSet/>
      <dgm:spPr/>
      <dgm:t>
        <a:bodyPr/>
        <a:lstStyle/>
        <a:p>
          <a:endParaRPr lang="en-US"/>
        </a:p>
      </dgm:t>
    </dgm:pt>
    <dgm:pt modelId="{F12B56A4-767D-49B0-BA86-465841902943}" type="sibTrans" cxnId="{17262902-86D5-4B9B-8A78-5754F3A54DEC}">
      <dgm:prSet/>
      <dgm:spPr/>
      <dgm:t>
        <a:bodyPr/>
        <a:lstStyle/>
        <a:p>
          <a:endParaRPr lang="en-US"/>
        </a:p>
      </dgm:t>
    </dgm:pt>
    <dgm:pt modelId="{45BF7542-941F-4AC3-8245-DD2AEDB63568}">
      <dgm:prSet/>
      <dgm:spPr/>
      <dgm:t>
        <a:bodyPr/>
        <a:lstStyle/>
        <a:p>
          <a:r>
            <a:rPr lang="en-US" b="1" dirty="0"/>
            <a:t>W. S. McCulloch e </a:t>
          </a:r>
        </a:p>
        <a:p>
          <a:r>
            <a:rPr lang="en-US" b="1" dirty="0"/>
            <a:t>W. Pitts</a:t>
          </a:r>
        </a:p>
      </dgm:t>
    </dgm:pt>
    <dgm:pt modelId="{D707BA53-1B14-4CD0-91A7-37680D21E313}" type="parTrans" cxnId="{C5278D8D-BF4E-48F7-B68A-5B6EB8885105}">
      <dgm:prSet/>
      <dgm:spPr/>
      <dgm:t>
        <a:bodyPr/>
        <a:lstStyle/>
        <a:p>
          <a:endParaRPr lang="en-US"/>
        </a:p>
      </dgm:t>
    </dgm:pt>
    <dgm:pt modelId="{C94F3B90-9052-4747-82CE-2378D06EE34D}" type="sibTrans" cxnId="{C5278D8D-BF4E-48F7-B68A-5B6EB8885105}">
      <dgm:prSet/>
      <dgm:spPr/>
      <dgm:t>
        <a:bodyPr/>
        <a:lstStyle/>
        <a:p>
          <a:endParaRPr lang="en-US"/>
        </a:p>
      </dgm:t>
    </dgm:pt>
    <dgm:pt modelId="{DDBDC054-B1F6-4FF9-8329-46A70D1765CE}">
      <dgm:prSet/>
      <dgm:spPr/>
      <dgm:t>
        <a:bodyPr/>
        <a:lstStyle/>
        <a:p>
          <a:pPr>
            <a:defRPr b="1"/>
          </a:pPr>
          <a:r>
            <a:rPr lang="en-US" dirty="0"/>
            <a:t>1949</a:t>
          </a:r>
        </a:p>
      </dgm:t>
    </dgm:pt>
    <dgm:pt modelId="{891FC241-7FA1-427A-A6FC-DE16C9F7C172}" type="parTrans" cxnId="{A8B12609-C5FB-4993-8AD4-CFE9ABB33105}">
      <dgm:prSet/>
      <dgm:spPr/>
      <dgm:t>
        <a:bodyPr/>
        <a:lstStyle/>
        <a:p>
          <a:endParaRPr lang="en-US"/>
        </a:p>
      </dgm:t>
    </dgm:pt>
    <dgm:pt modelId="{8DF04A41-536A-4D8E-A2E2-3A717900026D}" type="sibTrans" cxnId="{A8B12609-C5FB-4993-8AD4-CFE9ABB33105}">
      <dgm:prSet/>
      <dgm:spPr/>
      <dgm:t>
        <a:bodyPr/>
        <a:lstStyle/>
        <a:p>
          <a:endParaRPr lang="en-US"/>
        </a:p>
      </dgm:t>
    </dgm:pt>
    <dgm:pt modelId="{E6F50F7C-2F90-443E-8033-2030481F8EAD}">
      <dgm:prSet/>
      <dgm:spPr/>
      <dgm:t>
        <a:bodyPr/>
        <a:lstStyle/>
        <a:p>
          <a:r>
            <a:rPr lang="it-IT" b="1" dirty="0"/>
            <a:t>Donald </a:t>
          </a:r>
          <a:r>
            <a:rPr lang="it-IT" b="1" dirty="0" err="1"/>
            <a:t>Olding</a:t>
          </a:r>
          <a:r>
            <a:rPr lang="it-IT" b="1" dirty="0"/>
            <a:t> </a:t>
          </a:r>
          <a:r>
            <a:rPr lang="it-IT" b="1" dirty="0" err="1"/>
            <a:t>Hebb</a:t>
          </a:r>
          <a:endParaRPr lang="en-US" b="1" dirty="0"/>
        </a:p>
      </dgm:t>
    </dgm:pt>
    <dgm:pt modelId="{6FA2F7CD-680C-4887-B0A7-CB620139981C}" type="parTrans" cxnId="{F0771597-3845-449B-B9BC-F8D47D757C8D}">
      <dgm:prSet/>
      <dgm:spPr/>
      <dgm:t>
        <a:bodyPr/>
        <a:lstStyle/>
        <a:p>
          <a:endParaRPr lang="it-IT"/>
        </a:p>
      </dgm:t>
    </dgm:pt>
    <dgm:pt modelId="{25BDEC78-1809-40B3-A602-649AA3B5538D}" type="sibTrans" cxnId="{F0771597-3845-449B-B9BC-F8D47D757C8D}">
      <dgm:prSet/>
      <dgm:spPr/>
      <dgm:t>
        <a:bodyPr/>
        <a:lstStyle/>
        <a:p>
          <a:endParaRPr lang="it-IT"/>
        </a:p>
      </dgm:t>
    </dgm:pt>
    <dgm:pt modelId="{E5C6770D-EEF7-4924-85C9-FCDBC50535F0}">
      <dgm:prSet/>
      <dgm:spPr/>
      <dgm:t>
        <a:bodyPr/>
        <a:lstStyle/>
        <a:p>
          <a:pPr>
            <a:defRPr b="1"/>
          </a:pPr>
          <a:r>
            <a:rPr lang="en-US" dirty="0"/>
            <a:t>1986</a:t>
          </a:r>
        </a:p>
      </dgm:t>
    </dgm:pt>
    <dgm:pt modelId="{4BCFB8B6-5B5D-439D-BD30-0F667AFA573E}" type="parTrans" cxnId="{45E479A4-7C86-4E8C-9D94-522552FB0C10}">
      <dgm:prSet/>
      <dgm:spPr/>
      <dgm:t>
        <a:bodyPr/>
        <a:lstStyle/>
        <a:p>
          <a:endParaRPr lang="it-IT"/>
        </a:p>
      </dgm:t>
    </dgm:pt>
    <dgm:pt modelId="{1915C700-AC1D-4A33-86B6-5FE6F822CC49}" type="sibTrans" cxnId="{45E479A4-7C86-4E8C-9D94-522552FB0C10}">
      <dgm:prSet/>
      <dgm:spPr/>
      <dgm:t>
        <a:bodyPr/>
        <a:lstStyle/>
        <a:p>
          <a:endParaRPr lang="it-IT"/>
        </a:p>
      </dgm:t>
    </dgm:pt>
    <dgm:pt modelId="{21D383F9-385F-483B-9826-2CBDBC65E272}">
      <dgm:prSet/>
      <dgm:spPr/>
      <dgm:t>
        <a:bodyPr/>
        <a:lstStyle/>
        <a:p>
          <a:r>
            <a:rPr lang="it-IT" b="1" dirty="0">
              <a:effectLst/>
              <a:latin typeface="Times New Roman" panose="02020603050405020304" pitchFamily="18" charset="0"/>
              <a:ea typeface="Calibri" panose="020F0502020204030204" pitchFamily="34" charset="0"/>
            </a:rPr>
            <a:t>D. </a:t>
          </a:r>
          <a:r>
            <a:rPr lang="it-IT" b="1" dirty="0" err="1">
              <a:effectLst/>
              <a:latin typeface="Times New Roman" panose="02020603050405020304" pitchFamily="18" charset="0"/>
              <a:ea typeface="Calibri" panose="020F0502020204030204" pitchFamily="34" charset="0"/>
            </a:rPr>
            <a:t>Rumelhart</a:t>
          </a:r>
          <a:r>
            <a:rPr lang="it-IT" b="1" dirty="0">
              <a:effectLst/>
              <a:latin typeface="Times New Roman" panose="02020603050405020304" pitchFamily="18" charset="0"/>
              <a:ea typeface="Calibri" panose="020F0502020204030204" pitchFamily="34" charset="0"/>
            </a:rPr>
            <a:t>, G. </a:t>
          </a:r>
          <a:r>
            <a:rPr lang="it-IT" b="1" dirty="0" err="1">
              <a:effectLst/>
              <a:latin typeface="Times New Roman" panose="02020603050405020304" pitchFamily="18" charset="0"/>
              <a:ea typeface="Calibri" panose="020F0502020204030204" pitchFamily="34" charset="0"/>
            </a:rPr>
            <a:t>Hinton</a:t>
          </a:r>
          <a:r>
            <a:rPr lang="it-IT" b="1" dirty="0">
              <a:effectLst/>
              <a:latin typeface="Times New Roman" panose="02020603050405020304" pitchFamily="18" charset="0"/>
              <a:ea typeface="Calibri" panose="020F0502020204030204" pitchFamily="34" charset="0"/>
            </a:rPr>
            <a:t> e R. J. Williams</a:t>
          </a:r>
          <a:endParaRPr lang="en-US" b="1" dirty="0"/>
        </a:p>
      </dgm:t>
    </dgm:pt>
    <dgm:pt modelId="{CE803A31-C6D0-4123-A5A4-F4F58E22E864}" type="parTrans" cxnId="{049C369B-6E15-473D-91D8-DFF42A11B253}">
      <dgm:prSet/>
      <dgm:spPr/>
      <dgm:t>
        <a:bodyPr/>
        <a:lstStyle/>
        <a:p>
          <a:endParaRPr lang="it-IT"/>
        </a:p>
      </dgm:t>
    </dgm:pt>
    <dgm:pt modelId="{31420BD2-8824-47F6-A3BC-FFB8E2439E7B}" type="sibTrans" cxnId="{049C369B-6E15-473D-91D8-DFF42A11B253}">
      <dgm:prSet/>
      <dgm:spPr/>
      <dgm:t>
        <a:bodyPr/>
        <a:lstStyle/>
        <a:p>
          <a:endParaRPr lang="it-IT"/>
        </a:p>
      </dgm:t>
    </dgm:pt>
    <dgm:pt modelId="{ECDC3EFC-D769-4157-93FA-287EA0A6F156}" type="pres">
      <dgm:prSet presAssocID="{A7301947-D5FE-4DCA-BE48-30834DBA930D}" presName="root" presStyleCnt="0">
        <dgm:presLayoutVars>
          <dgm:chMax/>
          <dgm:chPref/>
          <dgm:animLvl val="lvl"/>
        </dgm:presLayoutVars>
      </dgm:prSet>
      <dgm:spPr/>
    </dgm:pt>
    <dgm:pt modelId="{828F0032-CCA4-4618-928A-75DD0B6BA031}" type="pres">
      <dgm:prSet presAssocID="{A7301947-D5FE-4DCA-BE48-30834DBA930D}" presName="divider" presStyleLbl="node1" presStyleIdx="0" presStyleCnt="1"/>
      <dgm:spPr/>
    </dgm:pt>
    <dgm:pt modelId="{B6AA8357-48BB-45A2-BCCB-1E996E8A1CD6}" type="pres">
      <dgm:prSet presAssocID="{A7301947-D5FE-4DCA-BE48-30834DBA930D}" presName="nodes" presStyleCnt="0">
        <dgm:presLayoutVars>
          <dgm:chMax/>
          <dgm:chPref/>
          <dgm:animLvl val="lvl"/>
        </dgm:presLayoutVars>
      </dgm:prSet>
      <dgm:spPr/>
    </dgm:pt>
    <dgm:pt modelId="{74EE9CCC-FB3A-41F0-B1BE-72CECD51EAD4}" type="pres">
      <dgm:prSet presAssocID="{FD7B0565-9413-426B-BE1E-13B387607BF7}" presName="composite" presStyleCnt="0"/>
      <dgm:spPr/>
    </dgm:pt>
    <dgm:pt modelId="{F13ADDDA-7822-4EA0-B30E-EB8FE1B86F21}" type="pres">
      <dgm:prSet presAssocID="{FD7B0565-9413-426B-BE1E-13B387607BF7}" presName="L1TextContainer" presStyleLbl="revTx" presStyleIdx="0" presStyleCnt="4">
        <dgm:presLayoutVars>
          <dgm:chMax val="1"/>
          <dgm:chPref val="1"/>
          <dgm:bulletEnabled val="1"/>
        </dgm:presLayoutVars>
      </dgm:prSet>
      <dgm:spPr/>
    </dgm:pt>
    <dgm:pt modelId="{0A5706AC-7D53-4C3E-A952-8143BB07222C}" type="pres">
      <dgm:prSet presAssocID="{FD7B0565-9413-426B-BE1E-13B387607BF7}" presName="L2TextContainerWrapper" presStyleCnt="0">
        <dgm:presLayoutVars>
          <dgm:chMax val="0"/>
          <dgm:chPref val="0"/>
          <dgm:bulletEnabled val="1"/>
        </dgm:presLayoutVars>
      </dgm:prSet>
      <dgm:spPr/>
    </dgm:pt>
    <dgm:pt modelId="{B4BE50A8-A0BC-4576-9A37-DE6CA5E6C3B3}" type="pres">
      <dgm:prSet presAssocID="{FD7B0565-9413-426B-BE1E-13B387607BF7}" presName="L2TextContainer" presStyleLbl="bgAccFollowNode1" presStyleIdx="0" presStyleCnt="4"/>
      <dgm:spPr/>
    </dgm:pt>
    <dgm:pt modelId="{8827048D-3A3E-4BA8-987A-6127AE241C18}" type="pres">
      <dgm:prSet presAssocID="{FD7B0565-9413-426B-BE1E-13B387607BF7}" presName="FlexibleEmptyPlaceHolder" presStyleCnt="0"/>
      <dgm:spPr/>
    </dgm:pt>
    <dgm:pt modelId="{BE115005-F4CE-450C-AF05-05E9BBCAF267}" type="pres">
      <dgm:prSet presAssocID="{FD7B0565-9413-426B-BE1E-13B387607BF7}" presName="ConnectLine" presStyleLbl="alignNode1" presStyleIdx="0" presStyleCnt="4"/>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FE1CCE8B-6E85-479C-80C1-92D9A199A700}" type="pres">
      <dgm:prSet presAssocID="{FD7B0565-9413-426B-BE1E-13B387607BF7}" presName="ConnectorPoint" presStyleLbl="fgAcc1" presStyleIdx="0" presStyleCnt="4"/>
      <dgm:spPr>
        <a:solidFill>
          <a:schemeClr val="lt1">
            <a:alpha val="90000"/>
            <a:hueOff val="0"/>
            <a:satOff val="0"/>
            <a:lumOff val="0"/>
            <a:alphaOff val="0"/>
          </a:schemeClr>
        </a:solidFill>
        <a:ln w="12700" cap="flat" cmpd="sng" algn="ctr">
          <a:noFill/>
          <a:prstDash val="solid"/>
        </a:ln>
        <a:effectLst/>
      </dgm:spPr>
    </dgm:pt>
    <dgm:pt modelId="{02EEA44F-8A58-4EDF-85FF-48754EB5A60C}" type="pres">
      <dgm:prSet presAssocID="{FD7B0565-9413-426B-BE1E-13B387607BF7}" presName="EmptyPlaceHolder" presStyleCnt="0"/>
      <dgm:spPr/>
    </dgm:pt>
    <dgm:pt modelId="{5F4CA834-89FD-4E31-952D-291A8104380D}" type="pres">
      <dgm:prSet presAssocID="{6CB1BB12-BE31-4701-A92E-8DB0D344547B}" presName="spaceBetweenRectangles" presStyleCnt="0"/>
      <dgm:spPr/>
    </dgm:pt>
    <dgm:pt modelId="{272C736C-9B70-43C2-898E-0DCD5D6AF937}" type="pres">
      <dgm:prSet presAssocID="{F8374B36-314D-4F76-9F3B-D90834D51166}" presName="composite" presStyleCnt="0"/>
      <dgm:spPr/>
    </dgm:pt>
    <dgm:pt modelId="{3901E715-39C5-4FAD-8985-D9C0C31F02C1}" type="pres">
      <dgm:prSet presAssocID="{F8374B36-314D-4F76-9F3B-D90834D51166}" presName="L1TextContainer" presStyleLbl="revTx" presStyleIdx="1" presStyleCnt="4">
        <dgm:presLayoutVars>
          <dgm:chMax val="1"/>
          <dgm:chPref val="1"/>
          <dgm:bulletEnabled val="1"/>
        </dgm:presLayoutVars>
      </dgm:prSet>
      <dgm:spPr/>
    </dgm:pt>
    <dgm:pt modelId="{5AEDDB56-FB7F-4883-9A4D-57F63687121C}" type="pres">
      <dgm:prSet presAssocID="{F8374B36-314D-4F76-9F3B-D90834D51166}" presName="L2TextContainerWrapper" presStyleCnt="0">
        <dgm:presLayoutVars>
          <dgm:chMax val="0"/>
          <dgm:chPref val="0"/>
          <dgm:bulletEnabled val="1"/>
        </dgm:presLayoutVars>
      </dgm:prSet>
      <dgm:spPr/>
    </dgm:pt>
    <dgm:pt modelId="{0E04374F-7B15-4E93-891C-7F477B79CCE2}" type="pres">
      <dgm:prSet presAssocID="{F8374B36-314D-4F76-9F3B-D90834D51166}" presName="L2TextContainer" presStyleLbl="bgAccFollowNode1" presStyleIdx="1" presStyleCnt="4"/>
      <dgm:spPr/>
    </dgm:pt>
    <dgm:pt modelId="{74AC5F07-793D-420F-B546-ACF0707F9619}" type="pres">
      <dgm:prSet presAssocID="{F8374B36-314D-4F76-9F3B-D90834D51166}" presName="FlexibleEmptyPlaceHolder" presStyleCnt="0"/>
      <dgm:spPr/>
    </dgm:pt>
    <dgm:pt modelId="{89C1F87A-B832-4EC6-A731-E617FF845EAD}" type="pres">
      <dgm:prSet presAssocID="{F8374B36-314D-4F76-9F3B-D90834D51166}" presName="ConnectLine" presStyleLbl="alignNode1" presStyleIdx="1" presStyleCnt="4"/>
      <dgm:spPr>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gm:spPr>
    </dgm:pt>
    <dgm:pt modelId="{D9EC87B0-8F30-44BF-925F-F6C88DDB3A2D}" type="pres">
      <dgm:prSet presAssocID="{F8374B36-314D-4F76-9F3B-D90834D51166}" presName="ConnectorPoint" presStyleLbl="fgAcc1" presStyleIdx="1" presStyleCnt="4"/>
      <dgm:spPr>
        <a:solidFill>
          <a:schemeClr val="lt1">
            <a:alpha val="90000"/>
            <a:hueOff val="0"/>
            <a:satOff val="0"/>
            <a:lumOff val="0"/>
            <a:alphaOff val="0"/>
          </a:schemeClr>
        </a:solidFill>
        <a:ln w="12700" cap="flat" cmpd="sng" algn="ctr">
          <a:noFill/>
          <a:prstDash val="solid"/>
        </a:ln>
        <a:effectLst/>
      </dgm:spPr>
    </dgm:pt>
    <dgm:pt modelId="{B68A165C-F737-40D8-A496-65F3A39B3C99}" type="pres">
      <dgm:prSet presAssocID="{F8374B36-314D-4F76-9F3B-D90834D51166}" presName="EmptyPlaceHolder" presStyleCnt="0"/>
      <dgm:spPr/>
    </dgm:pt>
    <dgm:pt modelId="{85F7FED8-8859-46E3-8F5B-159B1CEA306D}" type="pres">
      <dgm:prSet presAssocID="{F12B56A4-767D-49B0-BA86-465841902943}" presName="spaceBetweenRectangles" presStyleCnt="0"/>
      <dgm:spPr/>
    </dgm:pt>
    <dgm:pt modelId="{3ADEEAE7-6B2B-421A-966E-1651560585C6}" type="pres">
      <dgm:prSet presAssocID="{DDBDC054-B1F6-4FF9-8329-46A70D1765CE}" presName="composite" presStyleCnt="0"/>
      <dgm:spPr/>
    </dgm:pt>
    <dgm:pt modelId="{511C74C0-4EF4-48CA-8008-B2D7E4402A1C}" type="pres">
      <dgm:prSet presAssocID="{DDBDC054-B1F6-4FF9-8329-46A70D1765CE}" presName="L1TextContainer" presStyleLbl="revTx" presStyleIdx="2" presStyleCnt="4">
        <dgm:presLayoutVars>
          <dgm:chMax val="1"/>
          <dgm:chPref val="1"/>
          <dgm:bulletEnabled val="1"/>
        </dgm:presLayoutVars>
      </dgm:prSet>
      <dgm:spPr/>
    </dgm:pt>
    <dgm:pt modelId="{2B0D08AA-F077-436D-874D-E8BD3415C433}" type="pres">
      <dgm:prSet presAssocID="{DDBDC054-B1F6-4FF9-8329-46A70D1765CE}" presName="L2TextContainerWrapper" presStyleCnt="0">
        <dgm:presLayoutVars>
          <dgm:chMax val="0"/>
          <dgm:chPref val="0"/>
          <dgm:bulletEnabled val="1"/>
        </dgm:presLayoutVars>
      </dgm:prSet>
      <dgm:spPr/>
    </dgm:pt>
    <dgm:pt modelId="{E2EB609F-E0F8-4834-9E8F-56217FA78846}" type="pres">
      <dgm:prSet presAssocID="{DDBDC054-B1F6-4FF9-8329-46A70D1765CE}" presName="L2TextContainer" presStyleLbl="bgAccFollowNode1" presStyleIdx="2" presStyleCnt="4"/>
      <dgm:spPr/>
    </dgm:pt>
    <dgm:pt modelId="{D63253C9-9257-4BE6-8460-360DACAEFAD5}" type="pres">
      <dgm:prSet presAssocID="{DDBDC054-B1F6-4FF9-8329-46A70D1765CE}" presName="FlexibleEmptyPlaceHolder" presStyleCnt="0"/>
      <dgm:spPr/>
    </dgm:pt>
    <dgm:pt modelId="{2C442D44-BBF2-48CE-ACF5-C401D08343F4}" type="pres">
      <dgm:prSet presAssocID="{DDBDC054-B1F6-4FF9-8329-46A70D1765CE}" presName="ConnectLine" presStyleLbl="alignNode1" presStyleIdx="2" presStyleCnt="4"/>
      <dgm:spPr>
        <a:solidFill>
          <a:schemeClr val="accent4">
            <a:hueOff val="0"/>
            <a:satOff val="0"/>
            <a:lumOff val="0"/>
            <a:alphaOff val="0"/>
          </a:schemeClr>
        </a:solidFill>
        <a:ln w="6350" cap="flat" cmpd="sng" algn="ctr">
          <a:solidFill>
            <a:schemeClr val="accent4">
              <a:hueOff val="0"/>
              <a:satOff val="0"/>
              <a:lumOff val="0"/>
              <a:alphaOff val="0"/>
            </a:schemeClr>
          </a:solidFill>
          <a:prstDash val="dash"/>
        </a:ln>
        <a:effectLst/>
      </dgm:spPr>
    </dgm:pt>
    <dgm:pt modelId="{19F2A097-DE61-4081-AB9F-268EF8E7E303}" type="pres">
      <dgm:prSet presAssocID="{DDBDC054-B1F6-4FF9-8329-46A70D1765CE}" presName="ConnectorPoint" presStyleLbl="fgAcc1" presStyleIdx="2" presStyleCnt="4"/>
      <dgm:spPr>
        <a:solidFill>
          <a:schemeClr val="lt1">
            <a:alpha val="90000"/>
            <a:hueOff val="0"/>
            <a:satOff val="0"/>
            <a:lumOff val="0"/>
            <a:alphaOff val="0"/>
          </a:schemeClr>
        </a:solidFill>
        <a:ln w="12700" cap="flat" cmpd="sng" algn="ctr">
          <a:noFill/>
          <a:prstDash val="solid"/>
        </a:ln>
        <a:effectLst/>
      </dgm:spPr>
    </dgm:pt>
    <dgm:pt modelId="{B8374EFA-1B96-4CCE-9E3F-004D71FC186A}" type="pres">
      <dgm:prSet presAssocID="{DDBDC054-B1F6-4FF9-8329-46A70D1765CE}" presName="EmptyPlaceHolder" presStyleCnt="0"/>
      <dgm:spPr/>
    </dgm:pt>
    <dgm:pt modelId="{5D058CBA-ADAA-48A7-8F0A-FB0051093F3C}" type="pres">
      <dgm:prSet presAssocID="{8DF04A41-536A-4D8E-A2E2-3A717900026D}" presName="spaceBetweenRectangles" presStyleCnt="0"/>
      <dgm:spPr/>
    </dgm:pt>
    <dgm:pt modelId="{5CC73C9D-B1F2-40AF-B1EF-8629A38A3FAF}" type="pres">
      <dgm:prSet presAssocID="{E5C6770D-EEF7-4924-85C9-FCDBC50535F0}" presName="composite" presStyleCnt="0"/>
      <dgm:spPr/>
    </dgm:pt>
    <dgm:pt modelId="{4BFCCBCC-6651-412F-AC33-9935465282E3}" type="pres">
      <dgm:prSet presAssocID="{E5C6770D-EEF7-4924-85C9-FCDBC50535F0}" presName="L1TextContainer" presStyleLbl="revTx" presStyleIdx="3" presStyleCnt="4">
        <dgm:presLayoutVars>
          <dgm:chMax val="1"/>
          <dgm:chPref val="1"/>
          <dgm:bulletEnabled val="1"/>
        </dgm:presLayoutVars>
      </dgm:prSet>
      <dgm:spPr/>
    </dgm:pt>
    <dgm:pt modelId="{9920FCC8-0E74-49AF-9212-B327AC69F0E7}" type="pres">
      <dgm:prSet presAssocID="{E5C6770D-EEF7-4924-85C9-FCDBC50535F0}" presName="L2TextContainerWrapper" presStyleCnt="0">
        <dgm:presLayoutVars>
          <dgm:chMax val="0"/>
          <dgm:chPref val="0"/>
          <dgm:bulletEnabled val="1"/>
        </dgm:presLayoutVars>
      </dgm:prSet>
      <dgm:spPr/>
    </dgm:pt>
    <dgm:pt modelId="{7E8D1C45-CF35-4340-9F79-981F6BEE03AD}" type="pres">
      <dgm:prSet presAssocID="{E5C6770D-EEF7-4924-85C9-FCDBC50535F0}" presName="L2TextContainer" presStyleLbl="bgAccFollowNode1" presStyleIdx="3" presStyleCnt="4"/>
      <dgm:spPr/>
    </dgm:pt>
    <dgm:pt modelId="{E95A6426-EDC2-4AB7-B904-5576AD9F910B}" type="pres">
      <dgm:prSet presAssocID="{E5C6770D-EEF7-4924-85C9-FCDBC50535F0}" presName="FlexibleEmptyPlaceHolder" presStyleCnt="0"/>
      <dgm:spPr/>
    </dgm:pt>
    <dgm:pt modelId="{E6373D7C-A865-44E3-A70A-1747657E2BED}" type="pres">
      <dgm:prSet presAssocID="{E5C6770D-EEF7-4924-85C9-FCDBC50535F0}" presName="ConnectLine" presStyleLbl="alignNode1" presStyleIdx="3" presStyleCnt="4"/>
      <dgm:spPr>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gm:spPr>
    </dgm:pt>
    <dgm:pt modelId="{D962FBB4-23BC-4174-BAAF-CD65180FA77A}" type="pres">
      <dgm:prSet presAssocID="{E5C6770D-EEF7-4924-85C9-FCDBC50535F0}" presName="ConnectorPoint" presStyleLbl="fgAcc1" presStyleIdx="3" presStyleCnt="4"/>
      <dgm:spPr>
        <a:solidFill>
          <a:schemeClr val="lt1">
            <a:alpha val="90000"/>
            <a:hueOff val="0"/>
            <a:satOff val="0"/>
            <a:lumOff val="0"/>
            <a:alphaOff val="0"/>
          </a:schemeClr>
        </a:solidFill>
        <a:ln w="12700" cap="flat" cmpd="sng" algn="ctr">
          <a:noFill/>
          <a:prstDash val="solid"/>
        </a:ln>
        <a:effectLst/>
      </dgm:spPr>
    </dgm:pt>
    <dgm:pt modelId="{A24F2A59-6E52-4E13-8D5C-3EA39DF1B872}" type="pres">
      <dgm:prSet presAssocID="{E5C6770D-EEF7-4924-85C9-FCDBC50535F0}" presName="EmptyPlaceHolder" presStyleCnt="0"/>
      <dgm:spPr/>
    </dgm:pt>
  </dgm:ptLst>
  <dgm:cxnLst>
    <dgm:cxn modelId="{17262902-86D5-4B9B-8A78-5754F3A54DEC}" srcId="{A7301947-D5FE-4DCA-BE48-30834DBA930D}" destId="{F8374B36-314D-4F76-9F3B-D90834D51166}" srcOrd="1" destOrd="0" parTransId="{30929EA2-19D7-4B54-BD13-38ED9DBAA51F}" sibTransId="{F12B56A4-767D-49B0-BA86-465841902943}"/>
    <dgm:cxn modelId="{A8B12609-C5FB-4993-8AD4-CFE9ABB33105}" srcId="{A7301947-D5FE-4DCA-BE48-30834DBA930D}" destId="{DDBDC054-B1F6-4FF9-8329-46A70D1765CE}" srcOrd="2" destOrd="0" parTransId="{891FC241-7FA1-427A-A6FC-DE16C9F7C172}" sibTransId="{8DF04A41-536A-4D8E-A2E2-3A717900026D}"/>
    <dgm:cxn modelId="{2C3BA02E-A4B9-48A3-9423-88E9F874608E}" type="presOf" srcId="{FD7B0565-9413-426B-BE1E-13B387607BF7}" destId="{F13ADDDA-7822-4EA0-B30E-EB8FE1B86F21}" srcOrd="0" destOrd="0" presId="urn:microsoft.com/office/officeart/2017/3/layout/HorizontalPathTimeline"/>
    <dgm:cxn modelId="{1B046238-8DB1-4B11-BBD2-55EED2ED6F3E}" type="presOf" srcId="{21D383F9-385F-483B-9826-2CBDBC65E272}" destId="{7E8D1C45-CF35-4340-9F79-981F6BEE03AD}" srcOrd="0" destOrd="0" presId="urn:microsoft.com/office/officeart/2017/3/layout/HorizontalPathTimeline"/>
    <dgm:cxn modelId="{7024675B-87BC-4DB3-94EA-31866DFDED3E}" srcId="{FD7B0565-9413-426B-BE1E-13B387607BF7}" destId="{99EA2D34-D597-4970-AF3A-332315E6C989}" srcOrd="0" destOrd="0" parTransId="{0C47A354-D64A-44FD-9C6A-C4FAB7B45927}" sibTransId="{CE11C0AB-28BC-4AC1-9C41-DEE32439D202}"/>
    <dgm:cxn modelId="{14DFED60-4532-4B0A-AD9D-547ABC1F27C5}" type="presOf" srcId="{99EA2D34-D597-4970-AF3A-332315E6C989}" destId="{B4BE50A8-A0BC-4576-9A37-DE6CA5E6C3B3}" srcOrd="0" destOrd="0" presId="urn:microsoft.com/office/officeart/2017/3/layout/HorizontalPathTimeline"/>
    <dgm:cxn modelId="{D1BD8E79-87A4-43A1-8306-68B782422F1F}" type="presOf" srcId="{E6F50F7C-2F90-443E-8033-2030481F8EAD}" destId="{E2EB609F-E0F8-4834-9E8F-56217FA78846}" srcOrd="0" destOrd="0" presId="urn:microsoft.com/office/officeart/2017/3/layout/HorizontalPathTimeline"/>
    <dgm:cxn modelId="{1B561E7E-CAE2-4926-8257-C3C0CC8A6A02}" type="presOf" srcId="{45BF7542-941F-4AC3-8245-DD2AEDB63568}" destId="{0E04374F-7B15-4E93-891C-7F477B79CCE2}" srcOrd="0" destOrd="0" presId="urn:microsoft.com/office/officeart/2017/3/layout/HorizontalPathTimeline"/>
    <dgm:cxn modelId="{C5278D8D-BF4E-48F7-B68A-5B6EB8885105}" srcId="{F8374B36-314D-4F76-9F3B-D90834D51166}" destId="{45BF7542-941F-4AC3-8245-DD2AEDB63568}" srcOrd="0" destOrd="0" parTransId="{D707BA53-1B14-4CD0-91A7-37680D21E313}" sibTransId="{C94F3B90-9052-4747-82CE-2378D06EE34D}"/>
    <dgm:cxn modelId="{F0771597-3845-449B-B9BC-F8D47D757C8D}" srcId="{DDBDC054-B1F6-4FF9-8329-46A70D1765CE}" destId="{E6F50F7C-2F90-443E-8033-2030481F8EAD}" srcOrd="0" destOrd="0" parTransId="{6FA2F7CD-680C-4887-B0A7-CB620139981C}" sibTransId="{25BDEC78-1809-40B3-A602-649AA3B5538D}"/>
    <dgm:cxn modelId="{B5A02998-FAD1-475A-8D4C-66A345E67DAD}" type="presOf" srcId="{F8374B36-314D-4F76-9F3B-D90834D51166}" destId="{3901E715-39C5-4FAD-8985-D9C0C31F02C1}" srcOrd="0" destOrd="0" presId="urn:microsoft.com/office/officeart/2017/3/layout/HorizontalPathTimeline"/>
    <dgm:cxn modelId="{049C369B-6E15-473D-91D8-DFF42A11B253}" srcId="{E5C6770D-EEF7-4924-85C9-FCDBC50535F0}" destId="{21D383F9-385F-483B-9826-2CBDBC65E272}" srcOrd="0" destOrd="0" parTransId="{CE803A31-C6D0-4123-A5A4-F4F58E22E864}" sibTransId="{31420BD2-8824-47F6-A3BC-FFB8E2439E7B}"/>
    <dgm:cxn modelId="{45E479A4-7C86-4E8C-9D94-522552FB0C10}" srcId="{A7301947-D5FE-4DCA-BE48-30834DBA930D}" destId="{E5C6770D-EEF7-4924-85C9-FCDBC50535F0}" srcOrd="3" destOrd="0" parTransId="{4BCFB8B6-5B5D-439D-BD30-0F667AFA573E}" sibTransId="{1915C700-AC1D-4A33-86B6-5FE6F822CC49}"/>
    <dgm:cxn modelId="{D03CEDAF-8098-4FD2-9C9D-D5F3B4C263ED}" type="presOf" srcId="{DDBDC054-B1F6-4FF9-8329-46A70D1765CE}" destId="{511C74C0-4EF4-48CA-8008-B2D7E4402A1C}" srcOrd="0" destOrd="0" presId="urn:microsoft.com/office/officeart/2017/3/layout/HorizontalPathTimeline"/>
    <dgm:cxn modelId="{DB7BB1B2-9992-40B7-828E-317CCE0F7460}" type="presOf" srcId="{E5C6770D-EEF7-4924-85C9-FCDBC50535F0}" destId="{4BFCCBCC-6651-412F-AC33-9935465282E3}" srcOrd="0" destOrd="0" presId="urn:microsoft.com/office/officeart/2017/3/layout/HorizontalPathTimeline"/>
    <dgm:cxn modelId="{E3BB5DBA-6E95-434A-AEB7-8EC7C132089B}" srcId="{A7301947-D5FE-4DCA-BE48-30834DBA930D}" destId="{FD7B0565-9413-426B-BE1E-13B387607BF7}" srcOrd="0" destOrd="0" parTransId="{B590891F-9FCA-4746-AFD4-48BA41DAB96F}" sibTransId="{6CB1BB12-BE31-4701-A92E-8DB0D344547B}"/>
    <dgm:cxn modelId="{0B65C1F3-DB48-4937-84E3-66444996FE98}" type="presOf" srcId="{A7301947-D5FE-4DCA-BE48-30834DBA930D}" destId="{ECDC3EFC-D769-4157-93FA-287EA0A6F156}" srcOrd="0" destOrd="0" presId="urn:microsoft.com/office/officeart/2017/3/layout/HorizontalPathTimeline"/>
    <dgm:cxn modelId="{FBF6F04F-A5F6-471D-8501-0738864E1DFA}" type="presParOf" srcId="{ECDC3EFC-D769-4157-93FA-287EA0A6F156}" destId="{828F0032-CCA4-4618-928A-75DD0B6BA031}" srcOrd="0" destOrd="0" presId="urn:microsoft.com/office/officeart/2017/3/layout/HorizontalPathTimeline"/>
    <dgm:cxn modelId="{8814D4EF-1611-4165-B9BF-CAA9F61EC5FE}" type="presParOf" srcId="{ECDC3EFC-D769-4157-93FA-287EA0A6F156}" destId="{B6AA8357-48BB-45A2-BCCB-1E996E8A1CD6}" srcOrd="1" destOrd="0" presId="urn:microsoft.com/office/officeart/2017/3/layout/HorizontalPathTimeline"/>
    <dgm:cxn modelId="{E8DFB13F-791A-4517-B00C-D396DE879AF7}" type="presParOf" srcId="{B6AA8357-48BB-45A2-BCCB-1E996E8A1CD6}" destId="{74EE9CCC-FB3A-41F0-B1BE-72CECD51EAD4}" srcOrd="0" destOrd="0" presId="urn:microsoft.com/office/officeart/2017/3/layout/HorizontalPathTimeline"/>
    <dgm:cxn modelId="{C3ED9F84-5FCA-4CEC-AA97-13D407A1B3E4}" type="presParOf" srcId="{74EE9CCC-FB3A-41F0-B1BE-72CECD51EAD4}" destId="{F13ADDDA-7822-4EA0-B30E-EB8FE1B86F21}" srcOrd="0" destOrd="0" presId="urn:microsoft.com/office/officeart/2017/3/layout/HorizontalPathTimeline"/>
    <dgm:cxn modelId="{BFF0DDCE-D92C-404A-AB05-4115E2C7F145}" type="presParOf" srcId="{74EE9CCC-FB3A-41F0-B1BE-72CECD51EAD4}" destId="{0A5706AC-7D53-4C3E-A952-8143BB07222C}" srcOrd="1" destOrd="0" presId="urn:microsoft.com/office/officeart/2017/3/layout/HorizontalPathTimeline"/>
    <dgm:cxn modelId="{6E5B552A-C7A2-4956-AAC1-CABF99A52CCA}" type="presParOf" srcId="{0A5706AC-7D53-4C3E-A952-8143BB07222C}" destId="{B4BE50A8-A0BC-4576-9A37-DE6CA5E6C3B3}" srcOrd="0" destOrd="0" presId="urn:microsoft.com/office/officeart/2017/3/layout/HorizontalPathTimeline"/>
    <dgm:cxn modelId="{D1123EFA-2D82-4B10-8CEF-280D8AA2D48B}" type="presParOf" srcId="{0A5706AC-7D53-4C3E-A952-8143BB07222C}" destId="{8827048D-3A3E-4BA8-987A-6127AE241C18}" srcOrd="1" destOrd="0" presId="urn:microsoft.com/office/officeart/2017/3/layout/HorizontalPathTimeline"/>
    <dgm:cxn modelId="{79BE0057-E628-49B9-BE57-29CF598B9CCC}" type="presParOf" srcId="{74EE9CCC-FB3A-41F0-B1BE-72CECD51EAD4}" destId="{BE115005-F4CE-450C-AF05-05E9BBCAF267}" srcOrd="2" destOrd="0" presId="urn:microsoft.com/office/officeart/2017/3/layout/HorizontalPathTimeline"/>
    <dgm:cxn modelId="{E9F1303C-2DAC-4D8E-AC9D-214186A19CB2}" type="presParOf" srcId="{74EE9CCC-FB3A-41F0-B1BE-72CECD51EAD4}" destId="{FE1CCE8B-6E85-479C-80C1-92D9A199A700}" srcOrd="3" destOrd="0" presId="urn:microsoft.com/office/officeart/2017/3/layout/HorizontalPathTimeline"/>
    <dgm:cxn modelId="{8EB903B1-76B3-4499-B29E-93F1DA941D54}" type="presParOf" srcId="{74EE9CCC-FB3A-41F0-B1BE-72CECD51EAD4}" destId="{02EEA44F-8A58-4EDF-85FF-48754EB5A60C}" srcOrd="4" destOrd="0" presId="urn:microsoft.com/office/officeart/2017/3/layout/HorizontalPathTimeline"/>
    <dgm:cxn modelId="{7F634F9B-BA38-4846-9F97-5314EA87CEE6}" type="presParOf" srcId="{B6AA8357-48BB-45A2-BCCB-1E996E8A1CD6}" destId="{5F4CA834-89FD-4E31-952D-291A8104380D}" srcOrd="1" destOrd="0" presId="urn:microsoft.com/office/officeart/2017/3/layout/HorizontalPathTimeline"/>
    <dgm:cxn modelId="{9F64C703-F958-4FA3-B1F9-E23A6CC53562}" type="presParOf" srcId="{B6AA8357-48BB-45A2-BCCB-1E996E8A1CD6}" destId="{272C736C-9B70-43C2-898E-0DCD5D6AF937}" srcOrd="2" destOrd="0" presId="urn:microsoft.com/office/officeart/2017/3/layout/HorizontalPathTimeline"/>
    <dgm:cxn modelId="{F02D942A-5150-41AE-BDED-BFBA73A4B21D}" type="presParOf" srcId="{272C736C-9B70-43C2-898E-0DCD5D6AF937}" destId="{3901E715-39C5-4FAD-8985-D9C0C31F02C1}" srcOrd="0" destOrd="0" presId="urn:microsoft.com/office/officeart/2017/3/layout/HorizontalPathTimeline"/>
    <dgm:cxn modelId="{AFDEC293-6C34-4FC7-A9CD-220DAE6C8579}" type="presParOf" srcId="{272C736C-9B70-43C2-898E-0DCD5D6AF937}" destId="{5AEDDB56-FB7F-4883-9A4D-57F63687121C}" srcOrd="1" destOrd="0" presId="urn:microsoft.com/office/officeart/2017/3/layout/HorizontalPathTimeline"/>
    <dgm:cxn modelId="{B76E52CF-A47E-4811-A745-6624B94C99E4}" type="presParOf" srcId="{5AEDDB56-FB7F-4883-9A4D-57F63687121C}" destId="{0E04374F-7B15-4E93-891C-7F477B79CCE2}" srcOrd="0" destOrd="0" presId="urn:microsoft.com/office/officeart/2017/3/layout/HorizontalPathTimeline"/>
    <dgm:cxn modelId="{9DF78814-B153-4641-9BF9-FB3E737A71ED}" type="presParOf" srcId="{5AEDDB56-FB7F-4883-9A4D-57F63687121C}" destId="{74AC5F07-793D-420F-B546-ACF0707F9619}" srcOrd="1" destOrd="0" presId="urn:microsoft.com/office/officeart/2017/3/layout/HorizontalPathTimeline"/>
    <dgm:cxn modelId="{1A480342-78A3-4CB2-9008-D584723B4867}" type="presParOf" srcId="{272C736C-9B70-43C2-898E-0DCD5D6AF937}" destId="{89C1F87A-B832-4EC6-A731-E617FF845EAD}" srcOrd="2" destOrd="0" presId="urn:microsoft.com/office/officeart/2017/3/layout/HorizontalPathTimeline"/>
    <dgm:cxn modelId="{8215E86B-E922-45AE-9EDB-7B58D3430A4C}" type="presParOf" srcId="{272C736C-9B70-43C2-898E-0DCD5D6AF937}" destId="{D9EC87B0-8F30-44BF-925F-F6C88DDB3A2D}" srcOrd="3" destOrd="0" presId="urn:microsoft.com/office/officeart/2017/3/layout/HorizontalPathTimeline"/>
    <dgm:cxn modelId="{6382DD7D-F13D-4F96-8433-75479F078F09}" type="presParOf" srcId="{272C736C-9B70-43C2-898E-0DCD5D6AF937}" destId="{B68A165C-F737-40D8-A496-65F3A39B3C99}" srcOrd="4" destOrd="0" presId="urn:microsoft.com/office/officeart/2017/3/layout/HorizontalPathTimeline"/>
    <dgm:cxn modelId="{D3A74A4C-5DEA-4B19-9AE7-4C4642674AAB}" type="presParOf" srcId="{B6AA8357-48BB-45A2-BCCB-1E996E8A1CD6}" destId="{85F7FED8-8859-46E3-8F5B-159B1CEA306D}" srcOrd="3" destOrd="0" presId="urn:microsoft.com/office/officeart/2017/3/layout/HorizontalPathTimeline"/>
    <dgm:cxn modelId="{2EE21236-030B-4DCD-AD55-5EBFCC4260B1}" type="presParOf" srcId="{B6AA8357-48BB-45A2-BCCB-1E996E8A1CD6}" destId="{3ADEEAE7-6B2B-421A-966E-1651560585C6}" srcOrd="4" destOrd="0" presId="urn:microsoft.com/office/officeart/2017/3/layout/HorizontalPathTimeline"/>
    <dgm:cxn modelId="{8BB25C47-D680-4E1B-8145-4DF5C3A91D15}" type="presParOf" srcId="{3ADEEAE7-6B2B-421A-966E-1651560585C6}" destId="{511C74C0-4EF4-48CA-8008-B2D7E4402A1C}" srcOrd="0" destOrd="0" presId="urn:microsoft.com/office/officeart/2017/3/layout/HorizontalPathTimeline"/>
    <dgm:cxn modelId="{4BCB5BB9-6C21-4072-ADF2-EF07E692178A}" type="presParOf" srcId="{3ADEEAE7-6B2B-421A-966E-1651560585C6}" destId="{2B0D08AA-F077-436D-874D-E8BD3415C433}" srcOrd="1" destOrd="0" presId="urn:microsoft.com/office/officeart/2017/3/layout/HorizontalPathTimeline"/>
    <dgm:cxn modelId="{E0B71FC6-10EA-497B-86E0-3ABEFCE6B7E9}" type="presParOf" srcId="{2B0D08AA-F077-436D-874D-E8BD3415C433}" destId="{E2EB609F-E0F8-4834-9E8F-56217FA78846}" srcOrd="0" destOrd="0" presId="urn:microsoft.com/office/officeart/2017/3/layout/HorizontalPathTimeline"/>
    <dgm:cxn modelId="{AADAB649-4FD4-4396-A845-8CFA5B95FC39}" type="presParOf" srcId="{2B0D08AA-F077-436D-874D-E8BD3415C433}" destId="{D63253C9-9257-4BE6-8460-360DACAEFAD5}" srcOrd="1" destOrd="0" presId="urn:microsoft.com/office/officeart/2017/3/layout/HorizontalPathTimeline"/>
    <dgm:cxn modelId="{524AA36C-8F40-4F32-B8AE-FDA38A82D59C}" type="presParOf" srcId="{3ADEEAE7-6B2B-421A-966E-1651560585C6}" destId="{2C442D44-BBF2-48CE-ACF5-C401D08343F4}" srcOrd="2" destOrd="0" presId="urn:microsoft.com/office/officeart/2017/3/layout/HorizontalPathTimeline"/>
    <dgm:cxn modelId="{2C14AEC3-4B2B-446D-BEAF-F2B99AC0713C}" type="presParOf" srcId="{3ADEEAE7-6B2B-421A-966E-1651560585C6}" destId="{19F2A097-DE61-4081-AB9F-268EF8E7E303}" srcOrd="3" destOrd="0" presId="urn:microsoft.com/office/officeart/2017/3/layout/HorizontalPathTimeline"/>
    <dgm:cxn modelId="{5D84A049-B15E-47C6-8CF9-7C952D08F2B6}" type="presParOf" srcId="{3ADEEAE7-6B2B-421A-966E-1651560585C6}" destId="{B8374EFA-1B96-4CCE-9E3F-004D71FC186A}" srcOrd="4" destOrd="0" presId="urn:microsoft.com/office/officeart/2017/3/layout/HorizontalPathTimeline"/>
    <dgm:cxn modelId="{8AC67CBF-0A31-4503-AE84-4B12B45B2DD0}" type="presParOf" srcId="{B6AA8357-48BB-45A2-BCCB-1E996E8A1CD6}" destId="{5D058CBA-ADAA-48A7-8F0A-FB0051093F3C}" srcOrd="5" destOrd="0" presId="urn:microsoft.com/office/officeart/2017/3/layout/HorizontalPathTimeline"/>
    <dgm:cxn modelId="{1947D5F6-48A2-4A28-86B5-BBBF74B2C23F}" type="presParOf" srcId="{B6AA8357-48BB-45A2-BCCB-1E996E8A1CD6}" destId="{5CC73C9D-B1F2-40AF-B1EF-8629A38A3FAF}" srcOrd="6" destOrd="0" presId="urn:microsoft.com/office/officeart/2017/3/layout/HorizontalPathTimeline"/>
    <dgm:cxn modelId="{15158D23-DF49-445A-88DB-BBA5678D3841}" type="presParOf" srcId="{5CC73C9D-B1F2-40AF-B1EF-8629A38A3FAF}" destId="{4BFCCBCC-6651-412F-AC33-9935465282E3}" srcOrd="0" destOrd="0" presId="urn:microsoft.com/office/officeart/2017/3/layout/HorizontalPathTimeline"/>
    <dgm:cxn modelId="{085C3D6A-FE3A-4983-9F6B-32019C0B56DB}" type="presParOf" srcId="{5CC73C9D-B1F2-40AF-B1EF-8629A38A3FAF}" destId="{9920FCC8-0E74-49AF-9212-B327AC69F0E7}" srcOrd="1" destOrd="0" presId="urn:microsoft.com/office/officeart/2017/3/layout/HorizontalPathTimeline"/>
    <dgm:cxn modelId="{B37B502D-0418-4163-8194-FA937E15A4E1}" type="presParOf" srcId="{9920FCC8-0E74-49AF-9212-B327AC69F0E7}" destId="{7E8D1C45-CF35-4340-9F79-981F6BEE03AD}" srcOrd="0" destOrd="0" presId="urn:microsoft.com/office/officeart/2017/3/layout/HorizontalPathTimeline"/>
    <dgm:cxn modelId="{6D48E6FF-657C-4DA6-B7F6-2869829A4B3B}" type="presParOf" srcId="{9920FCC8-0E74-49AF-9212-B327AC69F0E7}" destId="{E95A6426-EDC2-4AB7-B904-5576AD9F910B}" srcOrd="1" destOrd="0" presId="urn:microsoft.com/office/officeart/2017/3/layout/HorizontalPathTimeline"/>
    <dgm:cxn modelId="{D54A84D0-CADF-4811-B8F9-8E3CC1875B80}" type="presParOf" srcId="{5CC73C9D-B1F2-40AF-B1EF-8629A38A3FAF}" destId="{E6373D7C-A865-44E3-A70A-1747657E2BED}" srcOrd="2" destOrd="0" presId="urn:microsoft.com/office/officeart/2017/3/layout/HorizontalPathTimeline"/>
    <dgm:cxn modelId="{E9B69F14-9ECF-4D17-86A4-2947EBEBA1C0}" type="presParOf" srcId="{5CC73C9D-B1F2-40AF-B1EF-8629A38A3FAF}" destId="{D962FBB4-23BC-4174-BAAF-CD65180FA77A}" srcOrd="3" destOrd="0" presId="urn:microsoft.com/office/officeart/2017/3/layout/HorizontalPathTimeline"/>
    <dgm:cxn modelId="{60B2DB70-31CB-49E0-86B9-81C2063F9806}" type="presParOf" srcId="{5CC73C9D-B1F2-40AF-B1EF-8629A38A3FAF}" destId="{A24F2A59-6E52-4E13-8D5C-3EA39DF1B8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ADDDA-7822-4EA0-B30E-EB8FE1B86F21}">
      <dsp:nvSpPr>
        <dsp:cNvPr id="0" name=""/>
        <dsp:cNvSpPr/>
      </dsp:nvSpPr>
      <dsp:spPr>
        <a:xfrm>
          <a:off x="434399" y="2394427"/>
          <a:ext cx="3464616"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1936</a:t>
          </a:r>
        </a:p>
      </dsp:txBody>
      <dsp:txXfrm>
        <a:off x="434399" y="2394427"/>
        <a:ext cx="3464616" cy="503855"/>
      </dsp:txXfrm>
    </dsp:sp>
    <dsp:sp modelId="{828F0032-CCA4-4618-928A-75DD0B6BA031}">
      <dsp:nvSpPr>
        <dsp:cNvPr id="0" name=""/>
        <dsp:cNvSpPr/>
      </dsp:nvSpPr>
      <dsp:spPr>
        <a:xfrm>
          <a:off x="0" y="2140270"/>
          <a:ext cx="10829571" cy="1783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BE50A8-A0BC-4576-9A37-DE6CA5E6C3B3}">
      <dsp:nvSpPr>
        <dsp:cNvPr id="0" name=""/>
        <dsp:cNvSpPr/>
      </dsp:nvSpPr>
      <dsp:spPr>
        <a:xfrm>
          <a:off x="261168" y="760241"/>
          <a:ext cx="3811078" cy="62201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Alan Turing</a:t>
          </a:r>
        </a:p>
      </dsp:txBody>
      <dsp:txXfrm>
        <a:off x="261168" y="760241"/>
        <a:ext cx="3811078" cy="622015"/>
      </dsp:txXfrm>
    </dsp:sp>
    <dsp:sp modelId="{BE115005-F4CE-450C-AF05-05E9BBCAF267}">
      <dsp:nvSpPr>
        <dsp:cNvPr id="0" name=""/>
        <dsp:cNvSpPr/>
      </dsp:nvSpPr>
      <dsp:spPr>
        <a:xfrm>
          <a:off x="2166707" y="1382257"/>
          <a:ext cx="0" cy="758012"/>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901E715-39C5-4FAD-8985-D9C0C31F02C1}">
      <dsp:nvSpPr>
        <dsp:cNvPr id="0" name=""/>
        <dsp:cNvSpPr/>
      </dsp:nvSpPr>
      <dsp:spPr>
        <a:xfrm>
          <a:off x="2599784" y="1560613"/>
          <a:ext cx="3464616"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1943</a:t>
          </a:r>
        </a:p>
      </dsp:txBody>
      <dsp:txXfrm>
        <a:off x="2599784" y="1560613"/>
        <a:ext cx="3464616" cy="503855"/>
      </dsp:txXfrm>
    </dsp:sp>
    <dsp:sp modelId="{0E04374F-7B15-4E93-891C-7F477B79CCE2}">
      <dsp:nvSpPr>
        <dsp:cNvPr id="0" name=""/>
        <dsp:cNvSpPr/>
      </dsp:nvSpPr>
      <dsp:spPr>
        <a:xfrm>
          <a:off x="2426553" y="3076638"/>
          <a:ext cx="3811078" cy="75808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W. S. McCulloch e </a:t>
          </a:r>
        </a:p>
        <a:p>
          <a:pPr marL="0" lvl="0" indent="0" algn="l" defTabSz="666750">
            <a:lnSpc>
              <a:spcPct val="90000"/>
            </a:lnSpc>
            <a:spcBef>
              <a:spcPct val="0"/>
            </a:spcBef>
            <a:spcAft>
              <a:spcPct val="35000"/>
            </a:spcAft>
            <a:buNone/>
          </a:pPr>
          <a:r>
            <a:rPr lang="en-US" sz="1500" b="1" kern="1200" dirty="0"/>
            <a:t>W. Pitts</a:t>
          </a:r>
        </a:p>
      </dsp:txBody>
      <dsp:txXfrm>
        <a:off x="2426553" y="3076638"/>
        <a:ext cx="3811078" cy="758081"/>
      </dsp:txXfrm>
    </dsp:sp>
    <dsp:sp modelId="{89C1F87A-B832-4EC6-A731-E617FF845EAD}">
      <dsp:nvSpPr>
        <dsp:cNvPr id="0" name=""/>
        <dsp:cNvSpPr/>
      </dsp:nvSpPr>
      <dsp:spPr>
        <a:xfrm>
          <a:off x="4332092" y="2318625"/>
          <a:ext cx="0" cy="758012"/>
        </a:xfrm>
        <a:prstGeom prst="line">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E1CCE8B-6E85-479C-80C1-92D9A199A700}">
      <dsp:nvSpPr>
        <dsp:cNvPr id="0" name=""/>
        <dsp:cNvSpPr/>
      </dsp:nvSpPr>
      <dsp:spPr>
        <a:xfrm>
          <a:off x="2110971"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D9EC87B0-8F30-44BF-925F-F6C88DDB3A2D}">
      <dsp:nvSpPr>
        <dsp:cNvPr id="0" name=""/>
        <dsp:cNvSpPr/>
      </dsp:nvSpPr>
      <dsp:spPr>
        <a:xfrm>
          <a:off x="4276356"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11C74C0-4EF4-48CA-8008-B2D7E4402A1C}">
      <dsp:nvSpPr>
        <dsp:cNvPr id="0" name=""/>
        <dsp:cNvSpPr/>
      </dsp:nvSpPr>
      <dsp:spPr>
        <a:xfrm>
          <a:off x="4765169" y="2394427"/>
          <a:ext cx="3464616"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1949</a:t>
          </a:r>
        </a:p>
      </dsp:txBody>
      <dsp:txXfrm>
        <a:off x="4765169" y="2394427"/>
        <a:ext cx="3464616" cy="503855"/>
      </dsp:txXfrm>
    </dsp:sp>
    <dsp:sp modelId="{E2EB609F-E0F8-4834-9E8F-56217FA78846}">
      <dsp:nvSpPr>
        <dsp:cNvPr id="0" name=""/>
        <dsp:cNvSpPr/>
      </dsp:nvSpPr>
      <dsp:spPr>
        <a:xfrm>
          <a:off x="4591939" y="760241"/>
          <a:ext cx="3811078" cy="62201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it-IT" sz="1500" b="1" kern="1200" dirty="0"/>
            <a:t>Donald </a:t>
          </a:r>
          <a:r>
            <a:rPr lang="it-IT" sz="1500" b="1" kern="1200" dirty="0" err="1"/>
            <a:t>Olding</a:t>
          </a:r>
          <a:r>
            <a:rPr lang="it-IT" sz="1500" b="1" kern="1200" dirty="0"/>
            <a:t> </a:t>
          </a:r>
          <a:r>
            <a:rPr lang="it-IT" sz="1500" b="1" kern="1200" dirty="0" err="1"/>
            <a:t>Hebb</a:t>
          </a:r>
          <a:endParaRPr lang="en-US" sz="1500" b="1" kern="1200" dirty="0"/>
        </a:p>
      </dsp:txBody>
      <dsp:txXfrm>
        <a:off x="4591939" y="760241"/>
        <a:ext cx="3811078" cy="622015"/>
      </dsp:txXfrm>
    </dsp:sp>
    <dsp:sp modelId="{2C442D44-BBF2-48CE-ACF5-C401D08343F4}">
      <dsp:nvSpPr>
        <dsp:cNvPr id="0" name=""/>
        <dsp:cNvSpPr/>
      </dsp:nvSpPr>
      <dsp:spPr>
        <a:xfrm>
          <a:off x="6497478" y="1382257"/>
          <a:ext cx="0" cy="758012"/>
        </a:xfrm>
        <a:prstGeom prst="line">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BFCCBCC-6651-412F-AC33-9935465282E3}">
      <dsp:nvSpPr>
        <dsp:cNvPr id="0" name=""/>
        <dsp:cNvSpPr/>
      </dsp:nvSpPr>
      <dsp:spPr>
        <a:xfrm>
          <a:off x="6930555" y="1560613"/>
          <a:ext cx="3464616"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1986</a:t>
          </a:r>
        </a:p>
      </dsp:txBody>
      <dsp:txXfrm>
        <a:off x="6930555" y="1560613"/>
        <a:ext cx="3464616" cy="503855"/>
      </dsp:txXfrm>
    </dsp:sp>
    <dsp:sp modelId="{7E8D1C45-CF35-4340-9F79-981F6BEE03AD}">
      <dsp:nvSpPr>
        <dsp:cNvPr id="0" name=""/>
        <dsp:cNvSpPr/>
      </dsp:nvSpPr>
      <dsp:spPr>
        <a:xfrm>
          <a:off x="6757324" y="3076638"/>
          <a:ext cx="3811078" cy="62201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it-IT" sz="1500" b="1" kern="1200" dirty="0">
              <a:effectLst/>
              <a:latin typeface="Times New Roman" panose="02020603050405020304" pitchFamily="18" charset="0"/>
              <a:ea typeface="Calibri" panose="020F0502020204030204" pitchFamily="34" charset="0"/>
            </a:rPr>
            <a:t>D. </a:t>
          </a:r>
          <a:r>
            <a:rPr lang="it-IT" sz="1500" b="1" kern="1200" dirty="0" err="1">
              <a:effectLst/>
              <a:latin typeface="Times New Roman" panose="02020603050405020304" pitchFamily="18" charset="0"/>
              <a:ea typeface="Calibri" panose="020F0502020204030204" pitchFamily="34" charset="0"/>
            </a:rPr>
            <a:t>Rumelhart</a:t>
          </a:r>
          <a:r>
            <a:rPr lang="it-IT" sz="1500" b="1" kern="1200" dirty="0">
              <a:effectLst/>
              <a:latin typeface="Times New Roman" panose="02020603050405020304" pitchFamily="18" charset="0"/>
              <a:ea typeface="Calibri" panose="020F0502020204030204" pitchFamily="34" charset="0"/>
            </a:rPr>
            <a:t>, G. </a:t>
          </a:r>
          <a:r>
            <a:rPr lang="it-IT" sz="1500" b="1" kern="1200" dirty="0" err="1">
              <a:effectLst/>
              <a:latin typeface="Times New Roman" panose="02020603050405020304" pitchFamily="18" charset="0"/>
              <a:ea typeface="Calibri" panose="020F0502020204030204" pitchFamily="34" charset="0"/>
            </a:rPr>
            <a:t>Hinton</a:t>
          </a:r>
          <a:r>
            <a:rPr lang="it-IT" sz="1500" b="1" kern="1200" dirty="0">
              <a:effectLst/>
              <a:latin typeface="Times New Roman" panose="02020603050405020304" pitchFamily="18" charset="0"/>
              <a:ea typeface="Calibri" panose="020F0502020204030204" pitchFamily="34" charset="0"/>
            </a:rPr>
            <a:t> e R. J. Williams</a:t>
          </a:r>
          <a:endParaRPr lang="en-US" sz="1500" b="1" kern="1200" dirty="0"/>
        </a:p>
      </dsp:txBody>
      <dsp:txXfrm>
        <a:off x="6757324" y="3076638"/>
        <a:ext cx="3811078" cy="622015"/>
      </dsp:txXfrm>
    </dsp:sp>
    <dsp:sp modelId="{E6373D7C-A865-44E3-A70A-1747657E2BED}">
      <dsp:nvSpPr>
        <dsp:cNvPr id="0" name=""/>
        <dsp:cNvSpPr/>
      </dsp:nvSpPr>
      <dsp:spPr>
        <a:xfrm>
          <a:off x="8662863" y="2318625"/>
          <a:ext cx="0" cy="758012"/>
        </a:xfrm>
        <a:prstGeom prst="line">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9F2A097-DE61-4081-AB9F-268EF8E7E303}">
      <dsp:nvSpPr>
        <dsp:cNvPr id="0" name=""/>
        <dsp:cNvSpPr/>
      </dsp:nvSpPr>
      <dsp:spPr>
        <a:xfrm>
          <a:off x="6441742"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D962FBB4-23BC-4174-BAAF-CD65180FA77A}">
      <dsp:nvSpPr>
        <dsp:cNvPr id="0" name=""/>
        <dsp:cNvSpPr/>
      </dsp:nvSpPr>
      <dsp:spPr>
        <a:xfrm>
          <a:off x="8607127"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2EE11-B558-4B1D-82B3-D8EB0C33B391}" type="datetimeFigureOut">
              <a:rPr lang="it-IT" smtClean="0"/>
              <a:t>22/05/2021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C748C-8720-4DF6-AB1F-FE089908655D}" type="slidenum">
              <a:rPr lang="it-IT" smtClean="0"/>
              <a:t>‹N›</a:t>
            </a:fld>
            <a:endParaRPr lang="it-IT"/>
          </a:p>
        </p:txBody>
      </p:sp>
    </p:spTree>
    <p:extLst>
      <p:ext uri="{BB962C8B-B14F-4D97-AF65-F5344CB8AC3E}">
        <p14:creationId xmlns:p14="http://schemas.microsoft.com/office/powerpoint/2010/main" val="5493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82C748C-8720-4DF6-AB1F-FE089908655D}" type="slidenum">
              <a:rPr lang="it-IT" smtClean="0"/>
              <a:t>1</a:t>
            </a:fld>
            <a:endParaRPr lang="it-IT"/>
          </a:p>
        </p:txBody>
      </p:sp>
    </p:spTree>
    <p:extLst>
      <p:ext uri="{BB962C8B-B14F-4D97-AF65-F5344CB8AC3E}">
        <p14:creationId xmlns:p14="http://schemas.microsoft.com/office/powerpoint/2010/main" val="4216659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11</a:t>
            </a:fld>
            <a:endParaRPr lang="it-IT"/>
          </a:p>
        </p:txBody>
      </p:sp>
    </p:spTree>
    <p:extLst>
      <p:ext uri="{BB962C8B-B14F-4D97-AF65-F5344CB8AC3E}">
        <p14:creationId xmlns:p14="http://schemas.microsoft.com/office/powerpoint/2010/main" val="58010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12</a:t>
            </a:fld>
            <a:endParaRPr lang="it-IT"/>
          </a:p>
        </p:txBody>
      </p:sp>
    </p:spTree>
    <p:extLst>
      <p:ext uri="{BB962C8B-B14F-4D97-AF65-F5344CB8AC3E}">
        <p14:creationId xmlns:p14="http://schemas.microsoft.com/office/powerpoint/2010/main" val="188124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14</a:t>
            </a:fld>
            <a:endParaRPr lang="it-IT"/>
          </a:p>
        </p:txBody>
      </p:sp>
    </p:spTree>
    <p:extLst>
      <p:ext uri="{BB962C8B-B14F-4D97-AF65-F5344CB8AC3E}">
        <p14:creationId xmlns:p14="http://schemas.microsoft.com/office/powerpoint/2010/main" val="314258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15</a:t>
            </a:fld>
            <a:endParaRPr lang="it-IT"/>
          </a:p>
        </p:txBody>
      </p:sp>
    </p:spTree>
    <p:extLst>
      <p:ext uri="{BB962C8B-B14F-4D97-AF65-F5344CB8AC3E}">
        <p14:creationId xmlns:p14="http://schemas.microsoft.com/office/powerpoint/2010/main" val="2111715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16</a:t>
            </a:fld>
            <a:endParaRPr lang="it-IT"/>
          </a:p>
        </p:txBody>
      </p:sp>
    </p:spTree>
    <p:extLst>
      <p:ext uri="{BB962C8B-B14F-4D97-AF65-F5344CB8AC3E}">
        <p14:creationId xmlns:p14="http://schemas.microsoft.com/office/powerpoint/2010/main" val="3275894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17</a:t>
            </a:fld>
            <a:endParaRPr lang="it-IT"/>
          </a:p>
        </p:txBody>
      </p:sp>
    </p:spTree>
    <p:extLst>
      <p:ext uri="{BB962C8B-B14F-4D97-AF65-F5344CB8AC3E}">
        <p14:creationId xmlns:p14="http://schemas.microsoft.com/office/powerpoint/2010/main" val="353986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18</a:t>
            </a:fld>
            <a:endParaRPr lang="it-IT"/>
          </a:p>
        </p:txBody>
      </p:sp>
    </p:spTree>
    <p:extLst>
      <p:ext uri="{BB962C8B-B14F-4D97-AF65-F5344CB8AC3E}">
        <p14:creationId xmlns:p14="http://schemas.microsoft.com/office/powerpoint/2010/main" val="271075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19</a:t>
            </a:fld>
            <a:endParaRPr lang="it-IT"/>
          </a:p>
        </p:txBody>
      </p:sp>
    </p:spTree>
    <p:extLst>
      <p:ext uri="{BB962C8B-B14F-4D97-AF65-F5344CB8AC3E}">
        <p14:creationId xmlns:p14="http://schemas.microsoft.com/office/powerpoint/2010/main" val="2785707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20</a:t>
            </a:fld>
            <a:endParaRPr lang="it-IT"/>
          </a:p>
        </p:txBody>
      </p:sp>
    </p:spTree>
    <p:extLst>
      <p:ext uri="{BB962C8B-B14F-4D97-AF65-F5344CB8AC3E}">
        <p14:creationId xmlns:p14="http://schemas.microsoft.com/office/powerpoint/2010/main" val="2482462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21</a:t>
            </a:fld>
            <a:endParaRPr lang="it-IT"/>
          </a:p>
        </p:txBody>
      </p:sp>
    </p:spTree>
    <p:extLst>
      <p:ext uri="{BB962C8B-B14F-4D97-AF65-F5344CB8AC3E}">
        <p14:creationId xmlns:p14="http://schemas.microsoft.com/office/powerpoint/2010/main" val="293556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a:t>
            </a:fld>
            <a:endParaRPr lang="it-IT"/>
          </a:p>
        </p:txBody>
      </p:sp>
    </p:spTree>
    <p:extLst>
      <p:ext uri="{BB962C8B-B14F-4D97-AF65-F5344CB8AC3E}">
        <p14:creationId xmlns:p14="http://schemas.microsoft.com/office/powerpoint/2010/main" val="17309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22</a:t>
            </a:fld>
            <a:endParaRPr lang="it-IT"/>
          </a:p>
        </p:txBody>
      </p:sp>
    </p:spTree>
    <p:extLst>
      <p:ext uri="{BB962C8B-B14F-4D97-AF65-F5344CB8AC3E}">
        <p14:creationId xmlns:p14="http://schemas.microsoft.com/office/powerpoint/2010/main" val="423768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23</a:t>
            </a:fld>
            <a:endParaRPr lang="it-IT"/>
          </a:p>
        </p:txBody>
      </p:sp>
    </p:spTree>
    <p:extLst>
      <p:ext uri="{BB962C8B-B14F-4D97-AF65-F5344CB8AC3E}">
        <p14:creationId xmlns:p14="http://schemas.microsoft.com/office/powerpoint/2010/main" val="283470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24</a:t>
            </a:fld>
            <a:endParaRPr lang="it-IT"/>
          </a:p>
        </p:txBody>
      </p:sp>
    </p:spTree>
    <p:extLst>
      <p:ext uri="{BB962C8B-B14F-4D97-AF65-F5344CB8AC3E}">
        <p14:creationId xmlns:p14="http://schemas.microsoft.com/office/powerpoint/2010/main" val="342004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26</a:t>
            </a:fld>
            <a:endParaRPr lang="it-IT"/>
          </a:p>
        </p:txBody>
      </p:sp>
    </p:spTree>
    <p:extLst>
      <p:ext uri="{BB962C8B-B14F-4D97-AF65-F5344CB8AC3E}">
        <p14:creationId xmlns:p14="http://schemas.microsoft.com/office/powerpoint/2010/main" val="389358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2C748C-8720-4DF6-AB1F-FE089908655D}" type="slidenum">
              <a:rPr lang="it-IT" smtClean="0"/>
              <a:t>27</a:t>
            </a:fld>
            <a:endParaRPr lang="it-IT"/>
          </a:p>
        </p:txBody>
      </p:sp>
    </p:spTree>
    <p:extLst>
      <p:ext uri="{BB962C8B-B14F-4D97-AF65-F5344CB8AC3E}">
        <p14:creationId xmlns:p14="http://schemas.microsoft.com/office/powerpoint/2010/main" val="240214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4</a:t>
            </a:fld>
            <a:endParaRPr lang="it-IT"/>
          </a:p>
        </p:txBody>
      </p:sp>
    </p:spTree>
    <p:extLst>
      <p:ext uri="{BB962C8B-B14F-4D97-AF65-F5344CB8AC3E}">
        <p14:creationId xmlns:p14="http://schemas.microsoft.com/office/powerpoint/2010/main" val="316735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aseline="0"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5</a:t>
            </a:fld>
            <a:endParaRPr lang="it-IT"/>
          </a:p>
        </p:txBody>
      </p:sp>
    </p:spTree>
    <p:extLst>
      <p:ext uri="{BB962C8B-B14F-4D97-AF65-F5344CB8AC3E}">
        <p14:creationId xmlns:p14="http://schemas.microsoft.com/office/powerpoint/2010/main" val="102053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baseline="0" dirty="0"/>
                  <a:t>In termini matematici, il k-esimo neurone è descritto dalle due seguenti equazioni:</a:t>
                </a:r>
              </a:p>
              <a:p>
                <a:r>
                  <a:rPr lang="it-IT" baseline="0" dirty="0" err="1"/>
                  <a:t>u_k</a:t>
                </a:r>
                <a:r>
                  <a:rPr lang="it-IT" baseline="0" dirty="0"/>
                  <a:t>= ∑_(j=1)^m▒〖</a:t>
                </a:r>
                <a:r>
                  <a:rPr lang="it-IT" baseline="0" dirty="0" err="1"/>
                  <a:t>w_kj</a:t>
                </a:r>
                <a:r>
                  <a:rPr lang="it-IT" baseline="0" dirty="0"/>
                  <a:t> </a:t>
                </a:r>
                <a:r>
                  <a:rPr lang="it-IT" baseline="0" dirty="0" err="1"/>
                  <a:t>x_j</a:t>
                </a:r>
                <a:r>
                  <a:rPr lang="it-IT" baseline="0" dirty="0"/>
                  <a:t> 〗</a:t>
                </a:r>
              </a:p>
              <a:p>
                <a:r>
                  <a:rPr lang="it-IT" baseline="0" dirty="0" err="1"/>
                  <a:t>y_k</a:t>
                </a:r>
                <a:r>
                  <a:rPr lang="it-IT" baseline="0" dirty="0"/>
                  <a:t>= φ ( </a:t>
                </a:r>
                <a:r>
                  <a:rPr lang="it-IT" baseline="0" dirty="0" err="1"/>
                  <a:t>u_k</a:t>
                </a:r>
                <a:r>
                  <a:rPr lang="it-IT" baseline="0" dirty="0"/>
                  <a:t>+ </a:t>
                </a:r>
                <a:r>
                  <a:rPr lang="it-IT" baseline="0" dirty="0" err="1"/>
                  <a:t>b_k</a:t>
                </a:r>
                <a:r>
                  <a:rPr lang="it-IT" baseline="0" dirty="0"/>
                  <a:t>  )</a:t>
                </a:r>
              </a:p>
              <a:p>
                <a:r>
                  <a:rPr lang="it-IT" baseline="0" dirty="0"/>
                  <a:t>dove:</a:t>
                </a:r>
              </a:p>
              <a:p>
                <a:r>
                  <a:rPr lang="it-IT" baseline="0" dirty="0"/>
                  <a:t> </a:t>
                </a:r>
                <a:r>
                  <a:rPr lang="it-IT" baseline="0" dirty="0" err="1"/>
                  <a:t>x_j</a:t>
                </a:r>
                <a:r>
                  <a:rPr lang="it-IT" baseline="0" dirty="0"/>
                  <a:t> sono gli input e </a:t>
                </a:r>
                <a:r>
                  <a:rPr lang="it-IT" baseline="0" dirty="0" err="1"/>
                  <a:t>w_kj</a:t>
                </a:r>
                <a:r>
                  <a:rPr lang="it-IT" baseline="0" dirty="0"/>
                  <a:t> i rispettivi pesi sinaptici;</a:t>
                </a:r>
              </a:p>
              <a:p>
                <a:r>
                  <a:rPr lang="it-IT" baseline="0" dirty="0"/>
                  <a:t> </a:t>
                </a:r>
                <a:r>
                  <a:rPr lang="it-IT" baseline="0" dirty="0" err="1"/>
                  <a:t>u_k</a:t>
                </a:r>
                <a:r>
                  <a:rPr lang="it-IT" baseline="0" dirty="0"/>
                  <a:t>  è la combinazione algebrica del k-esimo neurone che sommata algebricamente al valore di soglia </a:t>
                </a:r>
                <a:r>
                  <a:rPr lang="it-IT" baseline="0" dirty="0" err="1"/>
                  <a:t>b_k</a:t>
                </a:r>
                <a:r>
                  <a:rPr lang="it-IT" baseline="0" dirty="0"/>
                  <a:t> costituisce il potenziale di attivazione del neurone;</a:t>
                </a:r>
              </a:p>
              <a:p>
                <a:r>
                  <a:rPr lang="it-IT" baseline="0" dirty="0"/>
                  <a:t>l’output </a:t>
                </a:r>
                <a:r>
                  <a:rPr lang="it-IT" baseline="0" dirty="0" err="1"/>
                  <a:t>y_k</a:t>
                </a:r>
                <a:r>
                  <a:rPr lang="it-IT" baseline="0" dirty="0"/>
                  <a:t> è ottenuto assegnando una funzione di attivazione φ (x) al potenziale ( </a:t>
                </a:r>
                <a:r>
                  <a:rPr lang="it-IT" baseline="0" dirty="0" err="1"/>
                  <a:t>u_k</a:t>
                </a:r>
                <a:r>
                  <a:rPr lang="it-IT" baseline="0" dirty="0"/>
                  <a:t>+ </a:t>
                </a:r>
                <a:r>
                  <a:rPr lang="it-IT" baseline="0" dirty="0" err="1"/>
                  <a:t>b_k</a:t>
                </a:r>
                <a:r>
                  <a:rPr lang="it-IT" baseline="0" dirty="0"/>
                  <a:t>  ).</a:t>
                </a:r>
              </a:p>
              <a:p>
                <a:pPr marL="457200" indent="441960" algn="just">
                  <a:lnSpc>
                    <a:spcPct val="200000"/>
                  </a:lnSpc>
                </a:pPr>
                <a:r>
                  <a:rPr lang="it-IT" sz="1800" dirty="0">
                    <a:effectLst/>
                    <a:latin typeface="Times New Roman" panose="02020603050405020304" pitchFamily="18" charset="0"/>
                    <a:ea typeface="Calibri" panose="020F0502020204030204" pitchFamily="34" charset="0"/>
                  </a:rPr>
                  <a:t>Nelle reti biologiche l’interazione tra i neuroni avviene tramite le sinapsi che convertono i segnali da elettrici a chimici e poi li riconvertono da chimici ad elettrici, allo scopo di eccitare o inibire, a seconda dei casi, la generazione di elettricità nei neuroni vicini. </a:t>
                </a:r>
              </a:p>
              <a:p>
                <a:pPr marL="457200" indent="441960" algn="just">
                  <a:lnSpc>
                    <a:spcPct val="200000"/>
                  </a:lnSpc>
                  <a:spcAft>
                    <a:spcPts val="800"/>
                  </a:spcAft>
                </a:pPr>
                <a:r>
                  <a:rPr lang="it-IT" sz="1800" dirty="0">
                    <a:effectLst/>
                    <a:latin typeface="Times New Roman" panose="02020603050405020304" pitchFamily="18" charset="0"/>
                    <a:ea typeface="Calibri" panose="020F0502020204030204" pitchFamily="34" charset="0"/>
                  </a:rPr>
                  <a:t>Per descrivere invece la struttura delle reti neurali artificiali, è indispensabile introdurre le più utilizzate funzioni di attivazione e architetture di rete.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Times New Roman" panose="02020603050405020304" pitchFamily="18" charset="0"/>
                    <a:ea typeface="Calibri" panose="020F0502020204030204" pitchFamily="34" charset="0"/>
                  </a:rPr>
                  <a:t>La funzione di attivazione determina il tipo di risposta emessa dal neurone. Rinominando il potenziale di attivazione </a:t>
                </a:r>
                <a:r>
                  <a:rPr lang="it-IT" sz="1800" i="0">
                    <a:effectLst/>
                    <a:latin typeface="Cambria Math" panose="02040503050406030204" pitchFamily="18" charset="0"/>
                  </a:rPr>
                  <a:t>(</a:t>
                </a:r>
                <a:r>
                  <a:rPr lang="it-IT" sz="1800" i="0">
                    <a:effectLst/>
                    <a:latin typeface="Cambria Math" panose="02040503050406030204" pitchFamily="18" charset="0"/>
                    <a:ea typeface="Calibri" panose="020F0502020204030204" pitchFamily="34" charset="0"/>
                  </a:rPr>
                  <a:t> 𝑢_𝑘+ 𝑏_𝑘  )</a:t>
                </a:r>
                <a:r>
                  <a:rPr lang="it-IT" sz="1800" dirty="0">
                    <a:effectLst/>
                    <a:latin typeface="Times New Roman" panose="02020603050405020304" pitchFamily="18" charset="0"/>
                    <a:ea typeface="Times New Roman" panose="02020603050405020304" pitchFamily="18" charset="0"/>
                  </a:rPr>
                  <a:t> come </a:t>
                </a:r>
                <a:r>
                  <a:rPr lang="it-IT" sz="1800" i="0">
                    <a:effectLst/>
                    <a:latin typeface="Cambria Math" panose="02040503050406030204" pitchFamily="18" charset="0"/>
                    <a:ea typeface="Times New Roman" panose="02020603050405020304" pitchFamily="18" charset="0"/>
                  </a:rPr>
                  <a:t>𝑣_𝑘</a:t>
                </a:r>
                <a:r>
                  <a:rPr lang="it-IT" sz="1800" dirty="0">
                    <a:effectLst/>
                    <a:latin typeface="Times New Roman" panose="02020603050405020304" pitchFamily="18" charset="0"/>
                    <a:ea typeface="Times New Roman" panose="02020603050405020304" pitchFamily="18" charset="0"/>
                  </a:rPr>
                  <a:t>, allora le tipologie basilari di funzione di attivazione </a:t>
                </a:r>
                <a:r>
                  <a:rPr lang="it-IT" sz="1800" i="0">
                    <a:effectLst/>
                    <a:latin typeface="Cambria Math" panose="02040503050406030204" pitchFamily="18" charset="0"/>
                    <a:ea typeface="Times New Roman" panose="02020603050405020304" pitchFamily="18" charset="0"/>
                  </a:rPr>
                  <a:t>𝜑 </a:t>
                </a:r>
                <a:r>
                  <a:rPr lang="it-IT" sz="1800" i="0">
                    <a:effectLst/>
                    <a:latin typeface="Cambria Math" panose="02040503050406030204" pitchFamily="18" charset="0"/>
                  </a:rPr>
                  <a:t>(</a:t>
                </a:r>
                <a:r>
                  <a:rPr lang="it-IT" sz="1800" i="0">
                    <a:effectLst/>
                    <a:latin typeface="Cambria Math" panose="02040503050406030204" pitchFamily="18" charset="0"/>
                    <a:ea typeface="Times New Roman" panose="02020603050405020304" pitchFamily="18" charset="0"/>
                  </a:rPr>
                  <a:t> 𝑣 )</a:t>
                </a:r>
                <a:r>
                  <a:rPr lang="it-IT" sz="1800" dirty="0">
                    <a:effectLst/>
                    <a:latin typeface="Times New Roman" panose="02020603050405020304" pitchFamily="18" charset="0"/>
                    <a:ea typeface="Times New Roman" panose="02020603050405020304" pitchFamily="18" charset="0"/>
                  </a:rPr>
                  <a:t> saranno: a gradino, lineare e sigmoidale.</a:t>
                </a:r>
                <a:endParaRPr lang="it-IT" sz="1800" dirty="0">
                  <a:effectLst/>
                  <a:latin typeface="Times New Roman" panose="02020603050405020304" pitchFamily="18" charset="0"/>
                  <a:ea typeface="Calibri" panose="020F0502020204030204" pitchFamily="34" charset="0"/>
                </a:endParaRPr>
              </a:p>
              <a:p>
                <a:endParaRPr lang="it-IT" dirty="0"/>
              </a:p>
            </p:txBody>
          </p:sp>
        </mc:Fallback>
      </mc:AlternateContent>
      <p:sp>
        <p:nvSpPr>
          <p:cNvPr id="4" name="Segnaposto numero diapositiva 3"/>
          <p:cNvSpPr>
            <a:spLocks noGrp="1"/>
          </p:cNvSpPr>
          <p:nvPr>
            <p:ph type="sldNum" sz="quarter" idx="5"/>
          </p:nvPr>
        </p:nvSpPr>
        <p:spPr/>
        <p:txBody>
          <a:bodyPr/>
          <a:lstStyle/>
          <a:p>
            <a:fld id="{E82C748C-8720-4DF6-AB1F-FE089908655D}" type="slidenum">
              <a:rPr lang="it-IT" smtClean="0"/>
              <a:t>6</a:t>
            </a:fld>
            <a:endParaRPr lang="it-IT"/>
          </a:p>
        </p:txBody>
      </p:sp>
    </p:spTree>
    <p:extLst>
      <p:ext uri="{BB962C8B-B14F-4D97-AF65-F5344CB8AC3E}">
        <p14:creationId xmlns:p14="http://schemas.microsoft.com/office/powerpoint/2010/main" val="133492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7</a:t>
            </a:fld>
            <a:endParaRPr lang="it-IT"/>
          </a:p>
        </p:txBody>
      </p:sp>
    </p:spTree>
    <p:extLst>
      <p:ext uri="{BB962C8B-B14F-4D97-AF65-F5344CB8AC3E}">
        <p14:creationId xmlns:p14="http://schemas.microsoft.com/office/powerpoint/2010/main" val="157075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8</a:t>
            </a:fld>
            <a:endParaRPr lang="it-IT"/>
          </a:p>
        </p:txBody>
      </p:sp>
    </p:spTree>
    <p:extLst>
      <p:ext uri="{BB962C8B-B14F-4D97-AF65-F5344CB8AC3E}">
        <p14:creationId xmlns:p14="http://schemas.microsoft.com/office/powerpoint/2010/main" val="424428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9</a:t>
            </a:fld>
            <a:endParaRPr lang="it-IT"/>
          </a:p>
        </p:txBody>
      </p:sp>
    </p:spTree>
    <p:extLst>
      <p:ext uri="{BB962C8B-B14F-4D97-AF65-F5344CB8AC3E}">
        <p14:creationId xmlns:p14="http://schemas.microsoft.com/office/powerpoint/2010/main" val="3699982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10</a:t>
            </a:fld>
            <a:endParaRPr lang="it-IT"/>
          </a:p>
        </p:txBody>
      </p:sp>
    </p:spTree>
    <p:extLst>
      <p:ext uri="{BB962C8B-B14F-4D97-AF65-F5344CB8AC3E}">
        <p14:creationId xmlns:p14="http://schemas.microsoft.com/office/powerpoint/2010/main" val="44722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D5340064-CBF6-411A-BF16-4B8F3E539F7E}" type="datetime1">
              <a:rPr lang="en-US" smtClean="0"/>
              <a:t>5/22/2021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r>
              <a:rPr lang="en-US"/>
              <a:t>n/tot</a:t>
            </a:r>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334997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29D4F-D2A4-4F39-8E62-0A31E22E0E62}" type="datetime1">
              <a:rPr lang="en-US" smtClean="0"/>
              <a:t>5/22/2021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29548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66A0D2-E3E6-4E46-83A3-F25965E70FE4}" type="datetime1">
              <a:rPr lang="en-US" smtClean="0"/>
              <a:t>5/22/2021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30296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67850-1BC4-4050-9948-32844AD0FF45}" type="datetime1">
              <a:rPr lang="en-US" smtClean="0"/>
              <a:t>5/22/2021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69261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82A8692B-F4C9-4FAE-A0CA-13FFE84D43D7}" type="datetime1">
              <a:rPr lang="en-US" smtClean="0"/>
              <a:t>5/22/2021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r>
              <a:rPr lang="en-US"/>
              <a:t>n/tot</a:t>
            </a:r>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40330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71CC31-56E3-4041-955D-2CC2F5EC6061}" type="datetime1">
              <a:rPr lang="en-US" smtClean="0"/>
              <a:t>5/22/2021</a:t>
            </a:fld>
            <a:endParaRPr lang="en-US"/>
          </a:p>
        </p:txBody>
      </p:sp>
      <p:sp>
        <p:nvSpPr>
          <p:cNvPr id="6" name="Footer Placeholder 5"/>
          <p:cNvSpPr>
            <a:spLocks noGrp="1"/>
          </p:cNvSpPr>
          <p:nvPr>
            <p:ph type="ftr" sz="quarter" idx="11"/>
          </p:nvPr>
        </p:nvSpPr>
        <p:spPr/>
        <p:txBody>
          <a:bodyPr/>
          <a:lstStyle/>
          <a:p>
            <a:r>
              <a:rPr lang="en-US"/>
              <a:t>n/tot</a:t>
            </a:r>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67405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14715BB-89B9-4180-AA8A-32BBCCE9C3F4}" type="datetime1">
              <a:rPr lang="en-US" smtClean="0"/>
              <a:t>5/22/2021</a:t>
            </a:fld>
            <a:endParaRPr lang="en-US"/>
          </a:p>
        </p:txBody>
      </p:sp>
      <p:sp>
        <p:nvSpPr>
          <p:cNvPr id="8" name="Footer Placeholder 7"/>
          <p:cNvSpPr>
            <a:spLocks noGrp="1"/>
          </p:cNvSpPr>
          <p:nvPr>
            <p:ph type="ftr" sz="quarter" idx="11"/>
          </p:nvPr>
        </p:nvSpPr>
        <p:spPr/>
        <p:txBody>
          <a:bodyPr/>
          <a:lstStyle/>
          <a:p>
            <a:r>
              <a:rPr lang="en-US"/>
              <a:t>n/tot</a:t>
            </a:r>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60023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937A41-170B-4C83-AA58-6515FB954B77}" type="datetime1">
              <a:rPr lang="en-US" smtClean="0"/>
              <a:t>5/22/2021</a:t>
            </a:fld>
            <a:endParaRPr lang="en-US"/>
          </a:p>
        </p:txBody>
      </p:sp>
      <p:sp>
        <p:nvSpPr>
          <p:cNvPr id="4" name="Footer Placeholder 3"/>
          <p:cNvSpPr>
            <a:spLocks noGrp="1"/>
          </p:cNvSpPr>
          <p:nvPr>
            <p:ph type="ftr" sz="quarter" idx="11"/>
          </p:nvPr>
        </p:nvSpPr>
        <p:spPr/>
        <p:txBody>
          <a:bodyPr/>
          <a:lstStyle/>
          <a:p>
            <a:r>
              <a:rPr lang="en-US"/>
              <a:t>n/tot</a:t>
            </a:r>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99547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C6D64-CA8C-466C-98F2-C14F84E8D5A2}" type="datetime1">
              <a:rPr lang="en-US" smtClean="0"/>
              <a:t>5/22/2021</a:t>
            </a:fld>
            <a:endParaRPr lang="en-US"/>
          </a:p>
        </p:txBody>
      </p:sp>
      <p:sp>
        <p:nvSpPr>
          <p:cNvPr id="3" name="Footer Placeholder 2"/>
          <p:cNvSpPr>
            <a:spLocks noGrp="1"/>
          </p:cNvSpPr>
          <p:nvPr>
            <p:ph type="ftr" sz="quarter" idx="11"/>
          </p:nvPr>
        </p:nvSpPr>
        <p:spPr/>
        <p:txBody>
          <a:bodyPr/>
          <a:lstStyle/>
          <a:p>
            <a:r>
              <a:rPr lang="en-US"/>
              <a:t>n/tot</a:t>
            </a:r>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43909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CE830B18-885D-46B1-A86B-50206E0044F7}" type="datetime1">
              <a:rPr lang="en-US" smtClean="0"/>
              <a:t>5/22/2021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r>
              <a:rPr lang="en-US"/>
              <a:t>n/tot</a:t>
            </a:r>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57061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497535FA-3ABC-493C-8CFD-D487A2098B0E}" type="datetime1">
              <a:rPr lang="en-US" smtClean="0"/>
              <a:t>5/22/2021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r>
              <a:rPr lang="en-US"/>
              <a:t>n/tot</a:t>
            </a:r>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539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D95A15F4-CA7A-464B-9B0E-D96FABAE793F}" type="datetime1">
              <a:rPr lang="en-US" smtClean="0"/>
              <a:t>5/22/2021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r>
              <a:rPr lang="en-US"/>
              <a:t>n/tot</a:t>
            </a:r>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39394156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dt="0"/>
  <p:txStyles>
    <p:titleStyle>
      <a:lvl1pPr algn="l" defTabSz="914400" rtl="0" eaLnBrk="1" latinLnBrk="0" hangingPunct="1">
        <a:lnSpc>
          <a:spcPct val="90000"/>
        </a:lnSpc>
        <a:spcBef>
          <a:spcPct val="0"/>
        </a:spcBef>
        <a:buNone/>
        <a:defRPr lang="en-US" sz="3800" b="1"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5B6B82-66E9-4688-845A-0A80159AA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985FA-A9AF-4D1A-AA92-5D98A579F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1A452BB-978F-4C43-8664-63B86F396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DD86A3-D1B7-46C2-BCD5-82428C1C3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2" name="Rectangle 21">
            <a:extLst>
              <a:ext uri="{FF2B5EF4-FFF2-40B4-BE49-F238E27FC236}">
                <a16:creationId xmlns:a16="http://schemas.microsoft.com/office/drawing/2014/main" id="{9A6FBAE9-917E-4BD9-BA28-F347E09BD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5445"/>
            <a:ext cx="3616369" cy="5244498"/>
          </a:xfrm>
          <a:prstGeom prst="rect">
            <a:avLst/>
          </a:prstGeom>
          <a:solidFill>
            <a:srgbClr val="FFFFFF"/>
          </a:solidFill>
          <a:ln w="6350" cap="sq" cmpd="sng" algn="ctr">
            <a:solidFill>
              <a:srgbClr val="404040"/>
            </a:solidFill>
            <a:prstDash val="solid"/>
            <a:miter lim="800000"/>
          </a:ln>
          <a:effectLst/>
        </p:spPr>
      </p:sp>
      <p:sp>
        <p:nvSpPr>
          <p:cNvPr id="24" name="Rectangle 23">
            <a:extLst>
              <a:ext uri="{FF2B5EF4-FFF2-40B4-BE49-F238E27FC236}">
                <a16:creationId xmlns:a16="http://schemas.microsoft.com/office/drawing/2014/main" id="{C40C51F3-5AB0-49F8-AA14-B72F855CA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94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17DDE795-6761-419B-AD64-BBF0FB9750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8FEDFB-00F7-4A10-B7AD-EE9C0EC0F5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388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380ECD-C29F-4B42-8180-48497DCD43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B764863A-B156-44A9-9BC8-1ED83BC36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02" y="1921791"/>
            <a:ext cx="3298930" cy="3249446"/>
          </a:xfrm>
          <a:prstGeom prst="rect">
            <a:avLst/>
          </a:prstGeom>
        </p:spPr>
      </p:pic>
      <p:sp>
        <p:nvSpPr>
          <p:cNvPr id="32" name="Rectangle 31">
            <a:extLst>
              <a:ext uri="{FF2B5EF4-FFF2-40B4-BE49-F238E27FC236}">
                <a16:creationId xmlns:a16="http://schemas.microsoft.com/office/drawing/2014/main" id="{43DDE678-1101-4B7E-8120-588BCA4AF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03" y="164592"/>
            <a:ext cx="6604259"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B0118B3-1CBE-4462-9116-117EFAB9FBAB}"/>
              </a:ext>
            </a:extLst>
          </p:cNvPr>
          <p:cNvSpPr>
            <a:spLocks noGrp="1"/>
          </p:cNvSpPr>
          <p:nvPr>
            <p:ph type="ctrTitle"/>
          </p:nvPr>
        </p:nvSpPr>
        <p:spPr>
          <a:xfrm>
            <a:off x="5165526" y="189221"/>
            <a:ext cx="7203019" cy="6291092"/>
          </a:xfrm>
        </p:spPr>
        <p:txBody>
          <a:bodyPr anchor="b">
            <a:normAutofit/>
          </a:bodyPr>
          <a:lstStyle/>
          <a:p>
            <a:r>
              <a:rPr lang="en-GB" sz="5400" b="1" dirty="0">
                <a:solidFill>
                  <a:srgbClr val="660066"/>
                </a:solidFill>
              </a:rPr>
              <a:t>Artificial Neural Networks</a:t>
            </a:r>
            <a:br>
              <a:rPr lang="en-GB" sz="2800" b="1" dirty="0"/>
            </a:br>
            <a:br>
              <a:rPr lang="en-GB" sz="2800" b="1" dirty="0"/>
            </a:br>
            <a:br>
              <a:rPr lang="en-GB" sz="2800" b="1" dirty="0"/>
            </a:br>
            <a:r>
              <a:rPr lang="en-GB" sz="3200" b="1" dirty="0"/>
              <a:t>     </a:t>
            </a:r>
            <a:r>
              <a:rPr lang="en-GB" sz="3200" dirty="0">
                <a:solidFill>
                  <a:schemeClr val="bg1">
                    <a:lumMod val="50000"/>
                  </a:schemeClr>
                </a:solidFill>
              </a:rPr>
              <a:t>Rules </a:t>
            </a:r>
            <a:br>
              <a:rPr lang="en-GB" sz="3200" dirty="0">
                <a:solidFill>
                  <a:schemeClr val="bg1">
                    <a:lumMod val="50000"/>
                  </a:schemeClr>
                </a:solidFill>
              </a:rPr>
            </a:br>
            <a:r>
              <a:rPr lang="en-GB" sz="3200" dirty="0">
                <a:solidFill>
                  <a:schemeClr val="bg1">
                    <a:lumMod val="50000"/>
                  </a:schemeClr>
                </a:solidFill>
              </a:rPr>
              <a:t>Applications </a:t>
            </a:r>
            <a:br>
              <a:rPr lang="en-GB" sz="3200" dirty="0">
                <a:solidFill>
                  <a:schemeClr val="bg1">
                    <a:lumMod val="50000"/>
                  </a:schemeClr>
                </a:solidFill>
              </a:rPr>
            </a:br>
            <a:r>
              <a:rPr lang="en-GB" sz="3200" dirty="0">
                <a:solidFill>
                  <a:schemeClr val="bg1">
                    <a:lumMod val="50000"/>
                  </a:schemeClr>
                </a:solidFill>
              </a:rPr>
              <a:t>Wine Multilabel Classification</a:t>
            </a:r>
            <a:br>
              <a:rPr lang="en-GB" sz="2800" b="1" dirty="0"/>
            </a:br>
            <a:br>
              <a:rPr lang="en-GB" sz="2800" b="1" dirty="0"/>
            </a:br>
            <a:r>
              <a:rPr lang="en-GB" sz="2800" b="1" dirty="0"/>
              <a:t>							</a:t>
            </a:r>
            <a:br>
              <a:rPr lang="en-GB" sz="2800" b="1" dirty="0"/>
            </a:br>
            <a:r>
              <a:rPr lang="en-GB" sz="2800" b="1" dirty="0"/>
              <a:t>		</a:t>
            </a:r>
            <a:r>
              <a:rPr lang="en-GB" sz="3200" b="1" dirty="0"/>
              <a:t>			</a:t>
            </a:r>
            <a:br>
              <a:rPr lang="en-GB" sz="3200" b="1" dirty="0"/>
            </a:br>
            <a:r>
              <a:rPr lang="en-GB" sz="3200" b="1" dirty="0"/>
              <a:t>Anna Grieco</a:t>
            </a:r>
            <a:br>
              <a:rPr lang="en-GB" sz="3200" b="1" dirty="0"/>
            </a:br>
            <a:r>
              <a:rPr lang="en-GB" sz="2000" b="1" dirty="0"/>
              <a:t>29.06.2021</a:t>
            </a:r>
            <a:br>
              <a:rPr lang="it-IT" sz="2800" dirty="0"/>
            </a:br>
            <a:endParaRPr lang="it-IT" sz="2800" dirty="0"/>
          </a:p>
        </p:txBody>
      </p:sp>
    </p:spTree>
    <p:extLst>
      <p:ext uri="{BB962C8B-B14F-4D97-AF65-F5344CB8AC3E}">
        <p14:creationId xmlns:p14="http://schemas.microsoft.com/office/powerpoint/2010/main" val="246814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1555057" y="527416"/>
            <a:ext cx="9370246" cy="1682384"/>
          </a:xfrm>
        </p:spPr>
        <p:txBody>
          <a:bodyPr>
            <a:normAutofit/>
          </a:bodyPr>
          <a:lstStyle/>
          <a:p>
            <a:r>
              <a:rPr lang="it-IT" sz="4400" dirty="0">
                <a:solidFill>
                  <a:srgbClr val="660066"/>
                </a:solidFill>
              </a:rPr>
              <a:t>Apprendimento supervisionato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057" y="2397917"/>
            <a:ext cx="9081886" cy="3269478"/>
          </a:xfrm>
          <a:prstGeom prst="rect">
            <a:avLst/>
          </a:prstGeom>
        </p:spPr>
      </p:pic>
    </p:spTree>
    <p:extLst>
      <p:ext uri="{BB962C8B-B14F-4D97-AF65-F5344CB8AC3E}">
        <p14:creationId xmlns:p14="http://schemas.microsoft.com/office/powerpoint/2010/main" val="57064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866774" y="614886"/>
            <a:ext cx="10458450" cy="1826445"/>
          </a:xfrm>
        </p:spPr>
        <p:txBody>
          <a:bodyPr>
            <a:noAutofit/>
          </a:bodyPr>
          <a:lstStyle/>
          <a:p>
            <a:r>
              <a:rPr lang="it-IT" sz="4400" dirty="0">
                <a:solidFill>
                  <a:srgbClr val="660066"/>
                </a:solidFill>
              </a:rPr>
              <a:t>Apprendimento non supervisionato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6471" y="2441331"/>
            <a:ext cx="10079057" cy="3359685"/>
          </a:xfrm>
          <a:prstGeom prst="rect">
            <a:avLst/>
          </a:prstGeom>
        </p:spPr>
      </p:pic>
    </p:spTree>
    <p:extLst>
      <p:ext uri="{BB962C8B-B14F-4D97-AF65-F5344CB8AC3E}">
        <p14:creationId xmlns:p14="http://schemas.microsoft.com/office/powerpoint/2010/main" val="770374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2052404" y="249555"/>
            <a:ext cx="8837909" cy="2092630"/>
          </a:xfrm>
        </p:spPr>
        <p:txBody>
          <a:bodyPr>
            <a:noAutofit/>
          </a:bodyPr>
          <a:lstStyle/>
          <a:p>
            <a:r>
              <a:rPr lang="it-IT" sz="4400" dirty="0">
                <a:solidFill>
                  <a:srgbClr val="660066"/>
                </a:solidFill>
              </a:rPr>
              <a:t>Apprendimento con rinforzo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5734" y="2225394"/>
            <a:ext cx="10000532" cy="3477138"/>
          </a:xfrm>
          <a:prstGeom prst="rect">
            <a:avLst/>
          </a:prstGeom>
        </p:spPr>
      </p:pic>
    </p:spTree>
    <p:extLst>
      <p:ext uri="{BB962C8B-B14F-4D97-AF65-F5344CB8AC3E}">
        <p14:creationId xmlns:p14="http://schemas.microsoft.com/office/powerpoint/2010/main" val="2172780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2</a:t>
            </a:r>
          </a:p>
        </p:txBody>
      </p:sp>
    </p:spTree>
    <p:extLst>
      <p:ext uri="{BB962C8B-B14F-4D97-AF65-F5344CB8AC3E}">
        <p14:creationId xmlns:p14="http://schemas.microsoft.com/office/powerpoint/2010/main" val="287262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29F194B-E74C-43C0-BBF5-330CEFC4E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Immagine 3" descr="Immagine che contiene radiografia&#10;&#10;Descrizione generata automaticamente">
            <a:extLst>
              <a:ext uri="{FF2B5EF4-FFF2-40B4-BE49-F238E27FC236}">
                <a16:creationId xmlns:a16="http://schemas.microsoft.com/office/drawing/2014/main" id="{FD8B7B76-23FF-4BF0-9825-EC52CD9BEA2F}"/>
              </a:ext>
            </a:extLst>
          </p:cNvPr>
          <p:cNvPicPr>
            <a:picLocks noChangeAspect="1"/>
          </p:cNvPicPr>
          <p:nvPr/>
        </p:nvPicPr>
        <p:blipFill rotWithShape="1">
          <a:blip r:embed="rId3">
            <a:extLst>
              <a:ext uri="{28A0092B-C50C-407E-A947-70E740481C1C}">
                <a14:useLocalDpi xmlns:a14="http://schemas.microsoft.com/office/drawing/2010/main" val="0"/>
              </a:ext>
            </a:extLst>
          </a:blip>
          <a:srcRect l="14428" r="12235" b="-1"/>
          <a:stretch/>
        </p:blipFill>
        <p:spPr>
          <a:xfrm>
            <a:off x="20" y="10"/>
            <a:ext cx="7534635" cy="6857990"/>
          </a:xfrm>
          <a:prstGeom prst="rect">
            <a:avLst/>
          </a:prstGeom>
        </p:spPr>
      </p:pic>
      <p:sp>
        <p:nvSpPr>
          <p:cNvPr id="40" name="Rectangle 39">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85000"/>
              <a:lumOff val="15000"/>
            </a:schemeClr>
          </a:solidFill>
          <a:ln w="6350" cap="sq" cmpd="sng" algn="ctr">
            <a:noFill/>
            <a:prstDash val="solid"/>
            <a:miter lim="800000"/>
          </a:ln>
          <a:effectLst/>
        </p:spPr>
      </p:sp>
      <p:sp>
        <p:nvSpPr>
          <p:cNvPr id="42" name="Rectangle 41">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1859816" y="1505207"/>
            <a:ext cx="3629685" cy="1328319"/>
          </a:xfrm>
          <a:solidFill>
            <a:srgbClr val="DFDFDF"/>
          </a:solidFill>
        </p:spPr>
        <p:txBody>
          <a:bodyPr>
            <a:normAutofit/>
          </a:bodyPr>
          <a:lstStyle/>
          <a:p>
            <a:pPr algn="ctr"/>
            <a:r>
              <a:rPr lang="it-IT" sz="4000" dirty="0">
                <a:solidFill>
                  <a:srgbClr val="660066"/>
                </a:solidFill>
              </a:rPr>
              <a:t>Diagnostica medica</a:t>
            </a:r>
          </a:p>
        </p:txBody>
      </p:sp>
      <p:sp>
        <p:nvSpPr>
          <p:cNvPr id="13" name="Segnaposto contenuto 12">
            <a:extLst>
              <a:ext uri="{FF2B5EF4-FFF2-40B4-BE49-F238E27FC236}">
                <a16:creationId xmlns:a16="http://schemas.microsoft.com/office/drawing/2014/main" id="{C31930CA-86E4-4C21-99C7-B9D82D76416D}"/>
              </a:ext>
            </a:extLst>
          </p:cNvPr>
          <p:cNvSpPr>
            <a:spLocks noGrp="1"/>
          </p:cNvSpPr>
          <p:nvPr>
            <p:ph idx="1"/>
          </p:nvPr>
        </p:nvSpPr>
        <p:spPr>
          <a:xfrm>
            <a:off x="2056221" y="3264956"/>
            <a:ext cx="3433280" cy="2055190"/>
          </a:xfrm>
        </p:spPr>
        <p:txBody>
          <a:bodyPr>
            <a:normAutofit/>
          </a:bodyPr>
          <a:lstStyle/>
          <a:p>
            <a:pPr>
              <a:buClr>
                <a:schemeClr val="tx1"/>
              </a:buClr>
              <a:buFont typeface="Wingdings" panose="05000000000000000000" pitchFamily="2" charset="2"/>
              <a:buChar char="§"/>
            </a:pPr>
            <a:r>
              <a:rPr lang="it-IT" sz="1800" b="1" dirty="0"/>
              <a:t>Lesioni cancerose</a:t>
            </a:r>
          </a:p>
          <a:p>
            <a:pPr>
              <a:buClr>
                <a:schemeClr val="tx1"/>
              </a:buClr>
              <a:buFont typeface="Wingdings" panose="05000000000000000000" pitchFamily="2" charset="2"/>
              <a:buChar char="§"/>
            </a:pPr>
            <a:r>
              <a:rPr lang="it-IT" sz="1800" b="1" dirty="0"/>
              <a:t>Trattamenti ortodontici</a:t>
            </a:r>
          </a:p>
          <a:p>
            <a:pPr>
              <a:buClr>
                <a:schemeClr val="tx1"/>
              </a:buClr>
              <a:buFont typeface="Wingdings" panose="05000000000000000000" pitchFamily="2" charset="2"/>
              <a:buChar char="§"/>
            </a:pPr>
            <a:r>
              <a:rPr lang="it-IT" sz="1800" b="1" dirty="0"/>
              <a:t>Bioinformatica</a:t>
            </a:r>
          </a:p>
          <a:p>
            <a:pPr>
              <a:buClr>
                <a:schemeClr val="tx1"/>
              </a:buClr>
              <a:buFont typeface="Wingdings" panose="05000000000000000000" pitchFamily="2" charset="2"/>
              <a:buChar char="§"/>
            </a:pPr>
            <a:r>
              <a:rPr lang="it-IT" sz="1800" b="1" dirty="0" err="1"/>
              <a:t>VGGNet</a:t>
            </a:r>
            <a:r>
              <a:rPr lang="it-IT" sz="1800" b="1" dirty="0"/>
              <a:t> e Mobile Net V1</a:t>
            </a:r>
          </a:p>
        </p:txBody>
      </p:sp>
      <p:pic>
        <p:nvPicPr>
          <p:cNvPr id="9" name="Immagine 8" descr="Immagine che contiene colorato, decorato&#10;&#10;Descrizione generata automaticamente">
            <a:extLst>
              <a:ext uri="{FF2B5EF4-FFF2-40B4-BE49-F238E27FC236}">
                <a16:creationId xmlns:a16="http://schemas.microsoft.com/office/drawing/2014/main" id="{2116DBC5-313C-4795-A778-05BB03493380}"/>
              </a:ext>
            </a:extLst>
          </p:cNvPr>
          <p:cNvPicPr>
            <a:picLocks noChangeAspect="1"/>
          </p:cNvPicPr>
          <p:nvPr/>
        </p:nvPicPr>
        <p:blipFill rotWithShape="1">
          <a:blip r:embed="rId4">
            <a:extLst>
              <a:ext uri="{28A0092B-C50C-407E-A947-70E740481C1C}">
                <a14:useLocalDpi xmlns:a14="http://schemas.microsoft.com/office/drawing/2010/main" val="0"/>
              </a:ext>
            </a:extLst>
          </a:blip>
          <a:srcRect l="15062" r="10154"/>
          <a:stretch/>
        </p:blipFill>
        <p:spPr>
          <a:xfrm>
            <a:off x="7534655" y="10"/>
            <a:ext cx="4657345" cy="3428990"/>
          </a:xfrm>
          <a:prstGeom prst="rect">
            <a:avLst/>
          </a:prstGeom>
        </p:spPr>
      </p:pic>
      <p:pic>
        <p:nvPicPr>
          <p:cNvPr id="7" name="Immagine 6">
            <a:extLst>
              <a:ext uri="{FF2B5EF4-FFF2-40B4-BE49-F238E27FC236}">
                <a16:creationId xmlns:a16="http://schemas.microsoft.com/office/drawing/2014/main" id="{24C30C41-846E-435E-A260-3FDE33A40B5F}"/>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r="15484" b="3"/>
          <a:stretch/>
        </p:blipFill>
        <p:spPr>
          <a:xfrm>
            <a:off x="7534655" y="3429000"/>
            <a:ext cx="4657345" cy="3429000"/>
          </a:xfrm>
          <a:prstGeom prst="rect">
            <a:avLst/>
          </a:prstGeom>
        </p:spPr>
      </p:pic>
    </p:spTree>
    <p:extLst>
      <p:ext uri="{BB962C8B-B14F-4D97-AF65-F5344CB8AC3E}">
        <p14:creationId xmlns:p14="http://schemas.microsoft.com/office/powerpoint/2010/main" val="15777911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1" name="Rectangle 40">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3" name="Rectangle 42">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5" name="Group 4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6" name="Straight Connector 45">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50" name="Rectangle 49">
            <a:extLst>
              <a:ext uri="{FF2B5EF4-FFF2-40B4-BE49-F238E27FC236}">
                <a16:creationId xmlns:a16="http://schemas.microsoft.com/office/drawing/2014/main" id="{12FDBBD1-1F7B-4EF4-B524-B32DC7C8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5B8965C5-B5DE-43D3-8BA7-7C74E473DE99}"/>
              </a:ext>
            </a:extLst>
          </p:cNvPr>
          <p:cNvPicPr>
            <a:picLocks noChangeAspect="1"/>
          </p:cNvPicPr>
          <p:nvPr/>
        </p:nvPicPr>
        <p:blipFill rotWithShape="1">
          <a:blip r:embed="rId3">
            <a:extLst>
              <a:ext uri="{28A0092B-C50C-407E-A947-70E740481C1C}">
                <a14:useLocalDpi xmlns:a14="http://schemas.microsoft.com/office/drawing/2010/main" val="0"/>
              </a:ext>
            </a:extLst>
          </a:blip>
          <a:srcRect l="5190" r="4152" b="3"/>
          <a:stretch/>
        </p:blipFill>
        <p:spPr>
          <a:xfrm>
            <a:off x="20" y="10"/>
            <a:ext cx="4657324" cy="3428990"/>
          </a:xfrm>
          <a:prstGeom prst="rect">
            <a:avLst/>
          </a:prstGeom>
        </p:spPr>
      </p:pic>
      <p:pic>
        <p:nvPicPr>
          <p:cNvPr id="12" name="Immagine 11" descr="Immagine che contiene clipart&#10;&#10;Descrizione generata automaticamente">
            <a:extLst>
              <a:ext uri="{FF2B5EF4-FFF2-40B4-BE49-F238E27FC236}">
                <a16:creationId xmlns:a16="http://schemas.microsoft.com/office/drawing/2014/main" id="{1A860B1D-C145-421E-969F-12E05A7AF08F}"/>
              </a:ext>
            </a:extLst>
          </p:cNvPr>
          <p:cNvPicPr>
            <a:picLocks noChangeAspect="1"/>
          </p:cNvPicPr>
          <p:nvPr/>
        </p:nvPicPr>
        <p:blipFill rotWithShape="1">
          <a:blip r:embed="rId4">
            <a:extLst>
              <a:ext uri="{28A0092B-C50C-407E-A947-70E740481C1C}">
                <a14:useLocalDpi xmlns:a14="http://schemas.microsoft.com/office/drawing/2010/main" val="0"/>
              </a:ext>
            </a:extLst>
          </a:blip>
          <a:srcRect l="25506" r="19487" b="2"/>
          <a:stretch/>
        </p:blipFill>
        <p:spPr>
          <a:xfrm>
            <a:off x="-2" y="3429000"/>
            <a:ext cx="4657344" cy="3429000"/>
          </a:xfrm>
          <a:prstGeom prst="rect">
            <a:avLst/>
          </a:prstGeom>
        </p:spPr>
      </p:pic>
      <p:pic>
        <p:nvPicPr>
          <p:cNvPr id="8" name="Immagine 7">
            <a:extLst>
              <a:ext uri="{FF2B5EF4-FFF2-40B4-BE49-F238E27FC236}">
                <a16:creationId xmlns:a16="http://schemas.microsoft.com/office/drawing/2014/main" id="{8110F15E-C1AA-4287-8CC4-C274A6C7FFCE}"/>
              </a:ext>
            </a:extLst>
          </p:cNvPr>
          <p:cNvPicPr>
            <a:picLocks noChangeAspect="1"/>
          </p:cNvPicPr>
          <p:nvPr/>
        </p:nvPicPr>
        <p:blipFill rotWithShape="1">
          <a:blip r:embed="rId5">
            <a:extLst>
              <a:ext uri="{28A0092B-C50C-407E-A947-70E740481C1C}">
                <a14:useLocalDpi xmlns:a14="http://schemas.microsoft.com/office/drawing/2010/main" val="0"/>
              </a:ext>
            </a:extLst>
          </a:blip>
          <a:srcRect l="22504" r="16520"/>
          <a:stretch/>
        </p:blipFill>
        <p:spPr>
          <a:xfrm>
            <a:off x="4657346" y="10"/>
            <a:ext cx="7534654" cy="6857990"/>
          </a:xfrm>
          <a:prstGeom prst="rect">
            <a:avLst/>
          </a:prstGeom>
        </p:spPr>
      </p:pic>
      <p:sp>
        <p:nvSpPr>
          <p:cNvPr id="52" name="Rectangle 5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54" name="Rectangle 5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14" name="Titolo 13">
            <a:extLst>
              <a:ext uri="{FF2B5EF4-FFF2-40B4-BE49-F238E27FC236}">
                <a16:creationId xmlns:a16="http://schemas.microsoft.com/office/drawing/2014/main" id="{15BFCC08-EDF4-4A70-86B9-D9642AAE827C}"/>
              </a:ext>
            </a:extLst>
          </p:cNvPr>
          <p:cNvSpPr>
            <a:spLocks noGrp="1"/>
          </p:cNvSpPr>
          <p:nvPr>
            <p:ph type="title"/>
          </p:nvPr>
        </p:nvSpPr>
        <p:spPr>
          <a:xfrm>
            <a:off x="5782846" y="2599570"/>
            <a:ext cx="5233017" cy="1849578"/>
          </a:xfrm>
        </p:spPr>
        <p:txBody>
          <a:bodyPr>
            <a:normAutofit fontScale="90000"/>
          </a:bodyPr>
          <a:lstStyle/>
          <a:p>
            <a:pPr algn="ctr"/>
            <a:r>
              <a:rPr lang="it-IT" sz="4000" dirty="0">
                <a:solidFill>
                  <a:srgbClr val="660066"/>
                </a:solidFill>
              </a:rPr>
              <a:t>Modellazione </a:t>
            </a:r>
            <a:br>
              <a:rPr lang="it-IT" sz="4000" dirty="0">
                <a:solidFill>
                  <a:srgbClr val="660066"/>
                </a:solidFill>
              </a:rPr>
            </a:br>
            <a:r>
              <a:rPr lang="it-IT" sz="4000" dirty="0">
                <a:solidFill>
                  <a:srgbClr val="660066"/>
                </a:solidFill>
              </a:rPr>
              <a:t>semantica</a:t>
            </a:r>
            <a:br>
              <a:rPr lang="it-IT" sz="4000" dirty="0">
                <a:solidFill>
                  <a:srgbClr val="660066"/>
                </a:solidFill>
              </a:rPr>
            </a:br>
            <a:br>
              <a:rPr lang="it-IT" sz="4000" dirty="0">
                <a:solidFill>
                  <a:srgbClr val="660066"/>
                </a:solidFill>
              </a:rPr>
            </a:br>
            <a:r>
              <a:rPr lang="it-IT" sz="2200" dirty="0"/>
              <a:t>Dynamic </a:t>
            </a:r>
            <a:r>
              <a:rPr lang="it-IT" sz="2200" dirty="0" err="1"/>
              <a:t>Convolutional</a:t>
            </a:r>
            <a:r>
              <a:rPr lang="it-IT" sz="2200" dirty="0"/>
              <a:t> </a:t>
            </a:r>
            <a:br>
              <a:rPr lang="it-IT" sz="2200" dirty="0"/>
            </a:br>
            <a:r>
              <a:rPr lang="it-IT" sz="2200" dirty="0" err="1"/>
              <a:t>Neural</a:t>
            </a:r>
            <a:r>
              <a:rPr lang="it-IT" sz="2200" dirty="0"/>
              <a:t> Network</a:t>
            </a:r>
            <a:endParaRPr lang="it-IT" sz="4000" dirty="0">
              <a:solidFill>
                <a:srgbClr val="660066"/>
              </a:solidFill>
            </a:endParaRPr>
          </a:p>
        </p:txBody>
      </p:sp>
    </p:spTree>
    <p:extLst>
      <p:ext uri="{BB962C8B-B14F-4D97-AF65-F5344CB8AC3E}">
        <p14:creationId xmlns:p14="http://schemas.microsoft.com/office/powerpoint/2010/main" val="372406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6764737" y="629416"/>
            <a:ext cx="5022573" cy="939074"/>
          </a:xfrm>
        </p:spPr>
        <p:txBody>
          <a:bodyPr vert="horz" lIns="91440" tIns="45720" rIns="91440" bIns="45720" rtlCol="0" anchor="ctr">
            <a:normAutofit fontScale="90000"/>
          </a:bodyPr>
          <a:lstStyle/>
          <a:p>
            <a:r>
              <a:rPr lang="en-US" sz="4400" dirty="0" err="1">
                <a:solidFill>
                  <a:srgbClr val="660066"/>
                </a:solidFill>
              </a:rPr>
              <a:t>Modelli</a:t>
            </a:r>
            <a:r>
              <a:rPr lang="en-US" sz="4400" dirty="0">
                <a:solidFill>
                  <a:srgbClr val="660066"/>
                </a:solidFill>
              </a:rPr>
              <a:t> </a:t>
            </a:r>
            <a:r>
              <a:rPr lang="en-US" sz="4400" dirty="0" err="1">
                <a:solidFill>
                  <a:srgbClr val="660066"/>
                </a:solidFill>
              </a:rPr>
              <a:t>idrologici</a:t>
            </a:r>
            <a:br>
              <a:rPr lang="en-US" sz="2000" b="1" dirty="0"/>
            </a:br>
            <a:endParaRPr lang="en-US" sz="2000" dirty="0"/>
          </a:p>
        </p:txBody>
      </p:sp>
      <p:pic>
        <p:nvPicPr>
          <p:cNvPr id="8" name="Immagine 7">
            <a:extLst>
              <a:ext uri="{FF2B5EF4-FFF2-40B4-BE49-F238E27FC236}">
                <a16:creationId xmlns:a16="http://schemas.microsoft.com/office/drawing/2014/main" id="{24E4ED6E-77A7-404B-9A59-4FD1467F1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8" y="995778"/>
            <a:ext cx="5060992" cy="4842307"/>
          </a:xfrm>
          <a:prstGeom prst="rect">
            <a:avLst/>
          </a:prstGeom>
        </p:spPr>
      </p:pic>
      <p:pic>
        <p:nvPicPr>
          <p:cNvPr id="6" name="Immagine 5">
            <a:extLst>
              <a:ext uri="{FF2B5EF4-FFF2-40B4-BE49-F238E27FC236}">
                <a16:creationId xmlns:a16="http://schemas.microsoft.com/office/drawing/2014/main" id="{24BF8186-8926-4E36-8DDE-B6D3A042E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086" y="3995993"/>
            <a:ext cx="4965438" cy="2346168"/>
          </a:xfrm>
          <a:prstGeom prst="rect">
            <a:avLst/>
          </a:prstGeom>
        </p:spPr>
      </p:pic>
      <p:sp>
        <p:nvSpPr>
          <p:cNvPr id="3" name="CasellaDiTesto 2">
            <a:extLst>
              <a:ext uri="{FF2B5EF4-FFF2-40B4-BE49-F238E27FC236}">
                <a16:creationId xmlns:a16="http://schemas.microsoft.com/office/drawing/2014/main" id="{C3D782D5-AC2C-4E94-8CFF-DD6BBEBDAA62}"/>
              </a:ext>
            </a:extLst>
          </p:cNvPr>
          <p:cNvSpPr txBox="1"/>
          <p:nvPr/>
        </p:nvSpPr>
        <p:spPr>
          <a:xfrm>
            <a:off x="6835488" y="1523051"/>
            <a:ext cx="5099655" cy="2346168"/>
          </a:xfrm>
          <a:prstGeom prst="rect">
            <a:avLst/>
          </a:prstGeom>
        </p:spPr>
        <p:txBody>
          <a:bodyPr vert="horz" lIns="91440" tIns="45720" rIns="91440" bIns="45720" rtlCol="0">
            <a:normAutofit/>
          </a:bodyPr>
          <a:lstStyle/>
          <a:p>
            <a:pPr>
              <a:lnSpc>
                <a:spcPct val="90000"/>
              </a:lnSpc>
              <a:spcAft>
                <a:spcPts val="600"/>
              </a:spcAft>
              <a:buClr>
                <a:schemeClr val="tx1">
                  <a:lumMod val="85000"/>
                  <a:lumOff val="15000"/>
                </a:schemeClr>
              </a:buClr>
            </a:pPr>
            <a:r>
              <a:rPr lang="en-US" sz="1600" dirty="0"/>
              <a:t>A. </a:t>
            </a:r>
            <a:r>
              <a:rPr lang="en-US" sz="1600" dirty="0" err="1"/>
              <a:t>Johannet</a:t>
            </a:r>
            <a:r>
              <a:rPr lang="en-US" sz="1600" dirty="0"/>
              <a:t>, B. </a:t>
            </a:r>
            <a:r>
              <a:rPr lang="en-US" sz="1600" dirty="0" err="1"/>
              <a:t>Vayssade</a:t>
            </a:r>
            <a:r>
              <a:rPr lang="en-US" sz="1600" dirty="0"/>
              <a:t> and D. </a:t>
            </a:r>
            <a:r>
              <a:rPr lang="en-US" sz="1600" dirty="0" err="1"/>
              <a:t>Bertin</a:t>
            </a:r>
            <a:r>
              <a:rPr lang="en-US" sz="1600" dirty="0"/>
              <a:t>;</a:t>
            </a:r>
          </a:p>
          <a:p>
            <a:pPr>
              <a:lnSpc>
                <a:spcPct val="90000"/>
              </a:lnSpc>
              <a:spcAft>
                <a:spcPts val="600"/>
              </a:spcAft>
              <a:buClr>
                <a:schemeClr val="tx1">
                  <a:lumMod val="85000"/>
                  <a:lumOff val="15000"/>
                </a:schemeClr>
              </a:buClr>
            </a:pPr>
            <a:r>
              <a:rPr lang="en-US" sz="1600" dirty="0"/>
              <a:t>Neural Networks From Black Box towards Transparent Box</a:t>
            </a:r>
            <a:br>
              <a:rPr lang="en-US" sz="1600" dirty="0"/>
            </a:br>
            <a:r>
              <a:rPr lang="en-US" sz="1600" dirty="0"/>
              <a:t>Application to Evapotranspiration Modeling</a:t>
            </a:r>
          </a:p>
          <a:p>
            <a:pPr>
              <a:lnSpc>
                <a:spcPct val="90000"/>
              </a:lnSpc>
              <a:spcAft>
                <a:spcPts val="600"/>
              </a:spcAft>
              <a:buClr>
                <a:schemeClr val="tx1">
                  <a:lumMod val="85000"/>
                  <a:lumOff val="15000"/>
                </a:schemeClr>
              </a:buClr>
            </a:pPr>
            <a:endParaRPr lang="en-US" sz="1600" dirty="0"/>
          </a:p>
          <a:p>
            <a:pPr>
              <a:lnSpc>
                <a:spcPct val="90000"/>
              </a:lnSpc>
              <a:spcAft>
                <a:spcPts val="600"/>
              </a:spcAft>
              <a:buClr>
                <a:schemeClr val="tx1">
                  <a:lumMod val="85000"/>
                  <a:lumOff val="15000"/>
                </a:schemeClr>
              </a:buClr>
            </a:pPr>
            <a:r>
              <a:rPr lang="en-US" sz="1600" dirty="0" err="1"/>
              <a:t>Laboratoire</a:t>
            </a:r>
            <a:r>
              <a:rPr lang="en-US" sz="1600" dirty="0"/>
              <a:t> Souterrain du CNRS</a:t>
            </a:r>
          </a:p>
          <a:p>
            <a:pPr>
              <a:lnSpc>
                <a:spcPct val="90000"/>
              </a:lnSpc>
              <a:spcAft>
                <a:spcPts val="600"/>
              </a:spcAft>
              <a:buClr>
                <a:schemeClr val="tx1">
                  <a:lumMod val="85000"/>
                  <a:lumOff val="15000"/>
                </a:schemeClr>
              </a:buClr>
            </a:pPr>
            <a:endParaRPr lang="en-US" sz="1600" dirty="0"/>
          </a:p>
          <a:p>
            <a:pPr>
              <a:lnSpc>
                <a:spcPct val="90000"/>
              </a:lnSpc>
              <a:spcAft>
                <a:spcPts val="600"/>
              </a:spcAft>
              <a:buClr>
                <a:schemeClr val="tx1">
                  <a:lumMod val="85000"/>
                  <a:lumOff val="15000"/>
                </a:schemeClr>
              </a:buClr>
            </a:pPr>
            <a:r>
              <a:rPr lang="en-US" sz="1600" dirty="0"/>
              <a:t>Sistema di </a:t>
            </a:r>
            <a:r>
              <a:rPr lang="en-US" sz="1600" dirty="0" err="1"/>
              <a:t>Ariège</a:t>
            </a:r>
            <a:r>
              <a:rPr lang="en-US" sz="1600" dirty="0"/>
              <a:t>, Francia</a:t>
            </a:r>
          </a:p>
        </p:txBody>
      </p:sp>
      <p:sp>
        <p:nvSpPr>
          <p:cNvPr id="9" name="CasellaDiTesto 8">
            <a:extLst>
              <a:ext uri="{FF2B5EF4-FFF2-40B4-BE49-F238E27FC236}">
                <a16:creationId xmlns:a16="http://schemas.microsoft.com/office/drawing/2014/main" id="{86CE18D2-178E-4B39-9C5F-02BC9D44262E}"/>
              </a:ext>
            </a:extLst>
          </p:cNvPr>
          <p:cNvSpPr txBox="1"/>
          <p:nvPr/>
        </p:nvSpPr>
        <p:spPr>
          <a:xfrm>
            <a:off x="1263624" y="1488868"/>
            <a:ext cx="4318782" cy="400110"/>
          </a:xfrm>
          <a:prstGeom prst="rect">
            <a:avLst/>
          </a:prstGeom>
          <a:noFill/>
        </p:spPr>
        <p:txBody>
          <a:bodyPr wrap="square" rtlCol="0">
            <a:spAutoFit/>
          </a:bodyPr>
          <a:lstStyle/>
          <a:p>
            <a:endParaRPr lang="it-IT" sz="2000" b="1" dirty="0"/>
          </a:p>
        </p:txBody>
      </p:sp>
    </p:spTree>
    <p:extLst>
      <p:ext uri="{BB962C8B-B14F-4D97-AF65-F5344CB8AC3E}">
        <p14:creationId xmlns:p14="http://schemas.microsoft.com/office/powerpoint/2010/main" val="180718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724698" y="765603"/>
            <a:ext cx="4533081" cy="760964"/>
          </a:xfrm>
        </p:spPr>
        <p:txBody>
          <a:bodyPr>
            <a:noAutofit/>
          </a:bodyPr>
          <a:lstStyle/>
          <a:p>
            <a:pPr marL="0" indent="0">
              <a:lnSpc>
                <a:spcPct val="110000"/>
              </a:lnSpc>
              <a:buNone/>
            </a:pPr>
            <a:r>
              <a:rPr lang="it-IT" sz="3600" b="1" i="1" dirty="0">
                <a:solidFill>
                  <a:srgbClr val="660066"/>
                </a:solidFill>
                <a:effectLst/>
                <a:latin typeface="+mj-lt"/>
                <a:ea typeface="Calibri" panose="020F0502020204030204" pitchFamily="34" charset="0"/>
              </a:rPr>
              <a:t>Visione Artificiale</a:t>
            </a:r>
          </a:p>
        </p:txBody>
      </p:sp>
      <p:pic>
        <p:nvPicPr>
          <p:cNvPr id="6" name="Immagine 5" descr="Immagine che contiene testo&#10;&#10;Descrizione generata automaticamente">
            <a:extLst>
              <a:ext uri="{FF2B5EF4-FFF2-40B4-BE49-F238E27FC236}">
                <a16:creationId xmlns:a16="http://schemas.microsoft.com/office/drawing/2014/main" id="{964C2BA0-F79D-4CAC-AB28-59D2FA28034D}"/>
              </a:ext>
            </a:extLst>
          </p:cNvPr>
          <p:cNvPicPr>
            <a:picLocks noChangeAspect="1"/>
          </p:cNvPicPr>
          <p:nvPr/>
        </p:nvPicPr>
        <p:blipFill rotWithShape="1">
          <a:blip r:embed="rId3">
            <a:extLst>
              <a:ext uri="{28A0092B-C50C-407E-A947-70E740481C1C}">
                <a14:useLocalDpi xmlns:a14="http://schemas.microsoft.com/office/drawing/2010/main" val="0"/>
              </a:ext>
            </a:extLst>
          </a:blip>
          <a:srcRect t="6363" r="-2" b="13939"/>
          <a:stretch/>
        </p:blipFill>
        <p:spPr>
          <a:xfrm>
            <a:off x="1742796" y="1729045"/>
            <a:ext cx="2669750" cy="4131425"/>
          </a:xfrm>
          <a:prstGeom prst="rect">
            <a:avLst/>
          </a:prstGeom>
        </p:spPr>
      </p:pic>
      <p:pic>
        <p:nvPicPr>
          <p:cNvPr id="4" name="Immagine 3">
            <a:extLst>
              <a:ext uri="{FF2B5EF4-FFF2-40B4-BE49-F238E27FC236}">
                <a16:creationId xmlns:a16="http://schemas.microsoft.com/office/drawing/2014/main" id="{3E8073DB-4488-414A-AFCC-3BE8418963F6}"/>
              </a:ext>
            </a:extLst>
          </p:cNvPr>
          <p:cNvPicPr>
            <a:picLocks noChangeAspect="1"/>
          </p:cNvPicPr>
          <p:nvPr/>
        </p:nvPicPr>
        <p:blipFill rotWithShape="1">
          <a:blip r:embed="rId4">
            <a:extLst>
              <a:ext uri="{28A0092B-C50C-407E-A947-70E740481C1C}">
                <a14:useLocalDpi xmlns:a14="http://schemas.microsoft.com/office/drawing/2010/main" val="0"/>
              </a:ext>
            </a:extLst>
          </a:blip>
          <a:srcRect l="14402" t="1235" r="14026"/>
          <a:stretch/>
        </p:blipFill>
        <p:spPr>
          <a:xfrm>
            <a:off x="6930746" y="1729046"/>
            <a:ext cx="4011556" cy="4131425"/>
          </a:xfrm>
          <a:prstGeom prst="rect">
            <a:avLst/>
          </a:prstGeom>
        </p:spPr>
      </p:pic>
      <p:sp>
        <p:nvSpPr>
          <p:cNvPr id="5" name="CasellaDiTesto 4">
            <a:extLst>
              <a:ext uri="{FF2B5EF4-FFF2-40B4-BE49-F238E27FC236}">
                <a16:creationId xmlns:a16="http://schemas.microsoft.com/office/drawing/2014/main" id="{D876F334-D470-4B44-B11A-C3C035F0A495}"/>
              </a:ext>
            </a:extLst>
          </p:cNvPr>
          <p:cNvSpPr txBox="1"/>
          <p:nvPr/>
        </p:nvSpPr>
        <p:spPr>
          <a:xfrm>
            <a:off x="6096000" y="765603"/>
            <a:ext cx="5525290" cy="656334"/>
          </a:xfrm>
          <a:prstGeom prst="rect">
            <a:avLst/>
          </a:prstGeom>
          <a:noFill/>
        </p:spPr>
        <p:txBody>
          <a:bodyPr wrap="square" rtlCol="0">
            <a:spAutoFit/>
          </a:bodyPr>
          <a:lstStyle/>
          <a:p>
            <a:pPr>
              <a:lnSpc>
                <a:spcPct val="110000"/>
              </a:lnSpc>
              <a:spcBef>
                <a:spcPts val="900"/>
              </a:spcBef>
              <a:buClr>
                <a:schemeClr val="tx1">
                  <a:lumMod val="85000"/>
                  <a:lumOff val="15000"/>
                </a:schemeClr>
              </a:buClr>
            </a:pPr>
            <a:r>
              <a:rPr lang="it-IT" sz="3600" b="1" i="1" dirty="0">
                <a:solidFill>
                  <a:srgbClr val="660066"/>
                </a:solidFill>
                <a:latin typeface="+mj-lt"/>
              </a:rPr>
              <a:t>Problemi combinatori</a:t>
            </a:r>
          </a:p>
        </p:txBody>
      </p:sp>
    </p:spTree>
    <p:extLst>
      <p:ext uri="{BB962C8B-B14F-4D97-AF65-F5344CB8AC3E}">
        <p14:creationId xmlns:p14="http://schemas.microsoft.com/office/powerpoint/2010/main" val="366916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BFBBE2E-1F9E-4A1F-80DC-AFE542763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1" name="Rectangle 20">
            <a:extLst>
              <a:ext uri="{FF2B5EF4-FFF2-40B4-BE49-F238E27FC236}">
                <a16:creationId xmlns:a16="http://schemas.microsoft.com/office/drawing/2014/main" id="{312C1FD2-BCF6-4E4B-88E2-32BB52C71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3" name="Rectangle 22">
            <a:extLst>
              <a:ext uri="{FF2B5EF4-FFF2-40B4-BE49-F238E27FC236}">
                <a16:creationId xmlns:a16="http://schemas.microsoft.com/office/drawing/2014/main" id="{2CE109AD-B701-4957-9648-E9D9FC641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5" name="Group 2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6" name="Straight Connector 25">
              <a:extLst>
                <a:ext uri="{FF2B5EF4-FFF2-40B4-BE49-F238E27FC236}">
                  <a16:creationId xmlns:a16="http://schemas.microsoft.com/office/drawing/2014/main" id="{40F643E8-8A04-4F5E-9682-75DB08A056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78470-AE14-43E4-AFBF-22FD75275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184196-EC73-466B-AD6B-1F2709028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648230"/>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4" name="Rectangle 3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14657"/>
            <a:ext cx="10579608" cy="1664208"/>
          </a:xfrm>
          <a:prstGeom prst="rect">
            <a:avLst/>
          </a:prstGeom>
          <a:noFill/>
          <a:ln w="6350" cap="sq" cmpd="sng" algn="ctr">
            <a:solidFill>
              <a:schemeClr val="bg1"/>
            </a:solidFill>
            <a:prstDash val="solid"/>
            <a:miter lim="800000"/>
          </a:ln>
          <a:effectLst/>
        </p:spPr>
      </p:sp>
      <p:pic>
        <p:nvPicPr>
          <p:cNvPr id="12" name="Immagine 11" descr="Immagine che contiene testo, telefono, cellulare, argento&#10;&#10;Descrizione generata automaticamente">
            <a:extLst>
              <a:ext uri="{FF2B5EF4-FFF2-40B4-BE49-F238E27FC236}">
                <a16:creationId xmlns:a16="http://schemas.microsoft.com/office/drawing/2014/main" id="{209C8003-0AFF-48E0-8E88-F54A7CDF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00" y="3846540"/>
            <a:ext cx="2339970" cy="1310383"/>
          </a:xfrm>
          <a:prstGeom prst="rect">
            <a:avLst/>
          </a:prstGeom>
        </p:spPr>
      </p:pic>
      <p:cxnSp>
        <p:nvCxnSpPr>
          <p:cNvPr id="36" name="Straight Connector 35">
            <a:extLst>
              <a:ext uri="{FF2B5EF4-FFF2-40B4-BE49-F238E27FC236}">
                <a16:creationId xmlns:a16="http://schemas.microsoft.com/office/drawing/2014/main" id="{E1F05A47-F2B7-45A4-989E-D381C98B0C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13361"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testo, interni, elettronico, dilegno&#10;&#10;Descrizione generata automaticamente">
            <a:extLst>
              <a:ext uri="{FF2B5EF4-FFF2-40B4-BE49-F238E27FC236}">
                <a16:creationId xmlns:a16="http://schemas.microsoft.com/office/drawing/2014/main" id="{A4FB3B5F-00E8-4A0A-BD59-6AF531555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552" y="3790552"/>
            <a:ext cx="2130876" cy="1422359"/>
          </a:xfrm>
          <a:prstGeom prst="rect">
            <a:avLst/>
          </a:prstGeom>
        </p:spPr>
      </p:pic>
      <p:cxnSp>
        <p:nvCxnSpPr>
          <p:cNvPr id="38" name="Straight Connector 37">
            <a:extLst>
              <a:ext uri="{FF2B5EF4-FFF2-40B4-BE49-F238E27FC236}">
                <a16:creationId xmlns:a16="http://schemas.microsoft.com/office/drawing/2014/main" id="{0669905A-CAF0-485F-A7CF-CFF883F54E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8619"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Segnaposto contenuto 5" descr="Immagine che contiene accessorio, caso&#10;&#10;Descrizione generata automaticamente">
            <a:extLst>
              <a:ext uri="{FF2B5EF4-FFF2-40B4-BE49-F238E27FC236}">
                <a16:creationId xmlns:a16="http://schemas.microsoft.com/office/drawing/2014/main" id="{5DB331A3-159D-44F7-80F7-8C1FA02BC9F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95810" y="3844686"/>
            <a:ext cx="2190150" cy="1314090"/>
          </a:xfrm>
          <a:prstGeom prst="rect">
            <a:avLst/>
          </a:prstGeom>
        </p:spPr>
      </p:pic>
      <p:cxnSp>
        <p:nvCxnSpPr>
          <p:cNvPr id="40" name="Straight Connector 39">
            <a:extLst>
              <a:ext uri="{FF2B5EF4-FFF2-40B4-BE49-F238E27FC236}">
                <a16:creationId xmlns:a16="http://schemas.microsoft.com/office/drawing/2014/main" id="{1A981A36-9CB1-439F-B278-D21802A906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03151"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Immagine 9" descr="Immagine che contiene tazza dixie&#10;&#10;Descrizione generata automaticamente">
            <a:extLst>
              <a:ext uri="{FF2B5EF4-FFF2-40B4-BE49-F238E27FC236}">
                <a16:creationId xmlns:a16="http://schemas.microsoft.com/office/drawing/2014/main" id="{1CBE0818-5B6B-4BBE-A7D1-EA3F157E0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0340" y="3850508"/>
            <a:ext cx="2315460" cy="1302446"/>
          </a:xfrm>
          <a:prstGeom prst="rect">
            <a:avLst/>
          </a:prstGeom>
        </p:spPr>
      </p:pic>
      <p:sp>
        <p:nvSpPr>
          <p:cNvPr id="13" name="CasellaDiTesto 12">
            <a:extLst>
              <a:ext uri="{FF2B5EF4-FFF2-40B4-BE49-F238E27FC236}">
                <a16:creationId xmlns:a16="http://schemas.microsoft.com/office/drawing/2014/main" id="{E0193566-2A09-46DF-858D-EF1018F47293}"/>
              </a:ext>
            </a:extLst>
          </p:cNvPr>
          <p:cNvSpPr txBox="1"/>
          <p:nvPr/>
        </p:nvSpPr>
        <p:spPr>
          <a:xfrm>
            <a:off x="2390498" y="1228633"/>
            <a:ext cx="7411003" cy="757130"/>
          </a:xfrm>
          <a:prstGeom prst="rect">
            <a:avLst/>
          </a:prstGeom>
          <a:noFill/>
        </p:spPr>
        <p:txBody>
          <a:bodyPr wrap="none" rtlCol="0">
            <a:spAutoFit/>
          </a:bodyPr>
          <a:lstStyle/>
          <a:p>
            <a:pPr>
              <a:lnSpc>
                <a:spcPct val="90000"/>
              </a:lnSpc>
              <a:spcBef>
                <a:spcPct val="0"/>
              </a:spcBef>
              <a:spcAft>
                <a:spcPts val="600"/>
              </a:spcAft>
            </a:pPr>
            <a:r>
              <a:rPr lang="it-IT" sz="4800" b="1" i="1" dirty="0">
                <a:solidFill>
                  <a:schemeClr val="bg1"/>
                </a:solidFill>
                <a:latin typeface="+mj-lt"/>
              </a:rPr>
              <a:t>Riconoscimento vocale</a:t>
            </a:r>
          </a:p>
        </p:txBody>
      </p:sp>
    </p:spTree>
    <p:extLst>
      <p:ext uri="{BB962C8B-B14F-4D97-AF65-F5344CB8AC3E}">
        <p14:creationId xmlns:p14="http://schemas.microsoft.com/office/powerpoint/2010/main" val="198382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testo&#10;&#10;Descrizione generata automaticamente">
            <a:extLst>
              <a:ext uri="{FF2B5EF4-FFF2-40B4-BE49-F238E27FC236}">
                <a16:creationId xmlns:a16="http://schemas.microsoft.com/office/drawing/2014/main" id="{9C3935D7-AFFA-4559-90C6-66037F6887CD}"/>
              </a:ext>
            </a:extLst>
          </p:cNvPr>
          <p:cNvPicPr>
            <a:picLocks noChangeAspect="1"/>
          </p:cNvPicPr>
          <p:nvPr/>
        </p:nvPicPr>
        <p:blipFill rotWithShape="1">
          <a:blip r:embed="rId3">
            <a:extLst>
              <a:ext uri="{28A0092B-C50C-407E-A947-70E740481C1C}">
                <a14:useLocalDpi xmlns:a14="http://schemas.microsoft.com/office/drawing/2010/main" val="0"/>
              </a:ext>
            </a:extLst>
          </a:blip>
          <a:srcRect t="2597"/>
          <a:stretch/>
        </p:blipFill>
        <p:spPr>
          <a:xfrm>
            <a:off x="20" y="0"/>
            <a:ext cx="12191980" cy="6857990"/>
          </a:xfrm>
          <a:prstGeom prst="rect">
            <a:avLst/>
          </a:prstGeom>
        </p:spPr>
      </p:pic>
      <p:sp>
        <p:nvSpPr>
          <p:cNvPr id="17" name="Rectangle 1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A9C3EF3E-DE7F-42D1-B199-AED2D4A6C54E}"/>
              </a:ext>
            </a:extLst>
          </p:cNvPr>
          <p:cNvSpPr txBox="1"/>
          <p:nvPr/>
        </p:nvSpPr>
        <p:spPr>
          <a:xfrm>
            <a:off x="6657334" y="533250"/>
            <a:ext cx="5110923" cy="3434786"/>
          </a:xfrm>
          <a:prstGeom prst="rect">
            <a:avLst/>
          </a:prstGeom>
          <a:noFill/>
        </p:spPr>
        <p:txBody>
          <a:bodyPr wrap="square" rtlCol="0">
            <a:spAutoFit/>
          </a:bodyPr>
          <a:lstStyle/>
          <a:p>
            <a:pPr>
              <a:lnSpc>
                <a:spcPct val="90000"/>
              </a:lnSpc>
              <a:spcBef>
                <a:spcPct val="0"/>
              </a:spcBef>
              <a:spcAft>
                <a:spcPts val="600"/>
              </a:spcAft>
            </a:pPr>
            <a:r>
              <a:rPr lang="it-IT" sz="4400" b="1" i="1" dirty="0">
                <a:solidFill>
                  <a:srgbClr val="660066"/>
                </a:solidFill>
                <a:latin typeface="+mj-lt"/>
              </a:rPr>
              <a:t>Finanza</a:t>
            </a:r>
          </a:p>
          <a:p>
            <a:pPr>
              <a:lnSpc>
                <a:spcPct val="90000"/>
              </a:lnSpc>
              <a:spcBef>
                <a:spcPct val="0"/>
              </a:spcBef>
              <a:spcAft>
                <a:spcPts val="600"/>
              </a:spcAft>
            </a:pPr>
            <a:endParaRPr lang="it-IT" b="1" i="1" dirty="0">
              <a:solidFill>
                <a:srgbClr val="660066"/>
              </a:solidFill>
              <a:latin typeface="+mj-lt"/>
            </a:endParaRPr>
          </a:p>
          <a:p>
            <a:pPr>
              <a:lnSpc>
                <a:spcPct val="90000"/>
              </a:lnSpc>
              <a:spcBef>
                <a:spcPct val="0"/>
              </a:spcBef>
              <a:spcAft>
                <a:spcPts val="600"/>
              </a:spcAft>
            </a:pPr>
            <a:r>
              <a:rPr lang="it-IT" dirty="0"/>
              <a:t>Reti </a:t>
            </a:r>
            <a:r>
              <a:rPr lang="it-IT" dirty="0" err="1"/>
              <a:t>backpropagation</a:t>
            </a:r>
            <a:r>
              <a:rPr lang="it-IT" dirty="0"/>
              <a:t>, </a:t>
            </a:r>
            <a:r>
              <a:rPr lang="it-IT" dirty="0" err="1"/>
              <a:t>radial</a:t>
            </a:r>
            <a:r>
              <a:rPr lang="it-IT" dirty="0"/>
              <a:t> </a:t>
            </a:r>
            <a:r>
              <a:rPr lang="it-IT" dirty="0" err="1"/>
              <a:t>basis</a:t>
            </a:r>
            <a:r>
              <a:rPr lang="it-IT" dirty="0"/>
              <a:t> </a:t>
            </a:r>
            <a:r>
              <a:rPr lang="it-IT" dirty="0" err="1"/>
              <a:t>function</a:t>
            </a:r>
            <a:r>
              <a:rPr lang="it-IT" dirty="0"/>
              <a:t>, general </a:t>
            </a:r>
            <a:r>
              <a:rPr lang="it-IT" dirty="0" err="1"/>
              <a:t>regression</a:t>
            </a:r>
            <a:r>
              <a:rPr lang="it-IT" dirty="0"/>
              <a:t>, support </a:t>
            </a:r>
            <a:r>
              <a:rPr lang="it-IT" dirty="0" err="1"/>
              <a:t>vector</a:t>
            </a:r>
            <a:r>
              <a:rPr lang="it-IT" dirty="0"/>
              <a:t> machine </a:t>
            </a:r>
            <a:r>
              <a:rPr lang="it-IT" dirty="0" err="1"/>
              <a:t>regression</a:t>
            </a:r>
            <a:r>
              <a:rPr lang="it-IT" dirty="0"/>
              <a:t> e </a:t>
            </a:r>
            <a:r>
              <a:rPr lang="it-IT" dirty="0" err="1"/>
              <a:t>least</a:t>
            </a:r>
            <a:r>
              <a:rPr lang="it-IT" dirty="0"/>
              <a:t> </a:t>
            </a:r>
            <a:r>
              <a:rPr lang="it-IT" dirty="0" err="1"/>
              <a:t>square</a:t>
            </a:r>
            <a:r>
              <a:rPr lang="it-IT" dirty="0"/>
              <a:t> support machine </a:t>
            </a:r>
            <a:r>
              <a:rPr lang="it-IT" dirty="0" err="1"/>
              <a:t>regression</a:t>
            </a:r>
            <a:r>
              <a:rPr lang="it-IT" dirty="0"/>
              <a:t>. </a:t>
            </a:r>
          </a:p>
          <a:p>
            <a:pPr>
              <a:lnSpc>
                <a:spcPct val="90000"/>
              </a:lnSpc>
              <a:spcBef>
                <a:spcPct val="0"/>
              </a:spcBef>
              <a:spcAft>
                <a:spcPts val="600"/>
              </a:spcAft>
            </a:pPr>
            <a:endParaRPr lang="it-IT" dirty="0"/>
          </a:p>
          <a:p>
            <a:pPr>
              <a:lnSpc>
                <a:spcPct val="90000"/>
              </a:lnSpc>
              <a:spcBef>
                <a:spcPct val="0"/>
              </a:spcBef>
              <a:spcAft>
                <a:spcPts val="600"/>
              </a:spcAft>
            </a:pPr>
            <a:r>
              <a:rPr lang="it-IT" b="1" dirty="0"/>
              <a:t>60%-40% Train &amp; Test Set</a:t>
            </a:r>
          </a:p>
          <a:p>
            <a:pPr>
              <a:lnSpc>
                <a:spcPct val="90000"/>
              </a:lnSpc>
              <a:spcBef>
                <a:spcPct val="0"/>
              </a:spcBef>
              <a:spcAft>
                <a:spcPts val="600"/>
              </a:spcAft>
            </a:pPr>
            <a:r>
              <a:rPr lang="it-IT" b="1" dirty="0" err="1"/>
              <a:t>Hidden</a:t>
            </a:r>
            <a:r>
              <a:rPr lang="it-IT" b="1" dirty="0"/>
              <a:t> </a:t>
            </a:r>
            <a:r>
              <a:rPr lang="it-IT" b="1" dirty="0" err="1"/>
              <a:t>layers</a:t>
            </a:r>
            <a:r>
              <a:rPr lang="it-IT" b="1" dirty="0"/>
              <a:t>: 2</a:t>
            </a:r>
          </a:p>
          <a:p>
            <a:r>
              <a:rPr lang="it-IT" b="1" dirty="0"/>
              <a:t>Connessioni: standard, a salti, ripetute.</a:t>
            </a:r>
          </a:p>
        </p:txBody>
      </p:sp>
      <p:pic>
        <p:nvPicPr>
          <p:cNvPr id="18" name="Immagine 17">
            <a:extLst>
              <a:ext uri="{FF2B5EF4-FFF2-40B4-BE49-F238E27FC236}">
                <a16:creationId xmlns:a16="http://schemas.microsoft.com/office/drawing/2014/main" id="{FE93F2A0-091F-4E46-A958-EC22DC1A4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334" y="4045056"/>
            <a:ext cx="4839375" cy="419158"/>
          </a:xfrm>
          <a:prstGeom prst="rect">
            <a:avLst/>
          </a:prstGeom>
        </p:spPr>
      </p:pic>
      <p:pic>
        <p:nvPicPr>
          <p:cNvPr id="21" name="Immagine 20" descr="Immagine che contiene tavolo&#10;&#10;Descrizione generata automaticamente">
            <a:extLst>
              <a:ext uri="{FF2B5EF4-FFF2-40B4-BE49-F238E27FC236}">
                <a16:creationId xmlns:a16="http://schemas.microsoft.com/office/drawing/2014/main" id="{1D2E95A5-4BB2-4805-BC44-7E40729D9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387" y="4554868"/>
            <a:ext cx="4867954" cy="733527"/>
          </a:xfrm>
          <a:prstGeom prst="rect">
            <a:avLst/>
          </a:prstGeom>
        </p:spPr>
      </p:pic>
      <p:pic>
        <p:nvPicPr>
          <p:cNvPr id="23" name="Immagine 22">
            <a:extLst>
              <a:ext uri="{FF2B5EF4-FFF2-40B4-BE49-F238E27FC236}">
                <a16:creationId xmlns:a16="http://schemas.microsoft.com/office/drawing/2014/main" id="{E09A9A46-DA7F-4628-83EF-4C4532C143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334" y="5395182"/>
            <a:ext cx="4887007" cy="943107"/>
          </a:xfrm>
          <a:prstGeom prst="rect">
            <a:avLst/>
          </a:prstGeom>
        </p:spPr>
      </p:pic>
    </p:spTree>
    <p:extLst>
      <p:ext uri="{BB962C8B-B14F-4D97-AF65-F5344CB8AC3E}">
        <p14:creationId xmlns:p14="http://schemas.microsoft.com/office/powerpoint/2010/main" val="404673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B93EF0-EF57-478A-816E-E7280E23A115}"/>
              </a:ext>
            </a:extLst>
          </p:cNvPr>
          <p:cNvSpPr>
            <a:spLocks noGrp="1"/>
          </p:cNvSpPr>
          <p:nvPr>
            <p:ph type="title"/>
          </p:nvPr>
        </p:nvSpPr>
        <p:spPr/>
        <p:txBody>
          <a:bodyPr/>
          <a:lstStyle/>
          <a:p>
            <a:r>
              <a:rPr lang="it-IT" sz="4000" b="1" dirty="0" err="1">
                <a:solidFill>
                  <a:srgbClr val="660066"/>
                </a:solidFill>
              </a:rPr>
              <a:t>Artificial</a:t>
            </a:r>
            <a:r>
              <a:rPr lang="it-IT" sz="4000" b="1" dirty="0">
                <a:solidFill>
                  <a:srgbClr val="660066"/>
                </a:solidFill>
              </a:rPr>
              <a:t> </a:t>
            </a:r>
            <a:r>
              <a:rPr lang="it-IT" sz="4000" b="1" dirty="0" err="1">
                <a:solidFill>
                  <a:srgbClr val="660066"/>
                </a:solidFill>
              </a:rPr>
              <a:t>Neural</a:t>
            </a:r>
            <a:r>
              <a:rPr lang="it-IT" sz="4000" b="1" dirty="0">
                <a:solidFill>
                  <a:srgbClr val="660066"/>
                </a:solidFill>
              </a:rPr>
              <a:t> Networks Workshop</a:t>
            </a:r>
            <a:endParaRPr lang="it-IT" dirty="0">
              <a:solidFill>
                <a:srgbClr val="660066"/>
              </a:solidFill>
            </a:endParaRPr>
          </a:p>
        </p:txBody>
      </p:sp>
      <p:sp>
        <p:nvSpPr>
          <p:cNvPr id="3" name="Segnaposto contenuto 2">
            <a:extLst>
              <a:ext uri="{FF2B5EF4-FFF2-40B4-BE49-F238E27FC236}">
                <a16:creationId xmlns:a16="http://schemas.microsoft.com/office/drawing/2014/main" id="{60CF81E0-2765-4EF1-958D-D214FEBBBF39}"/>
              </a:ext>
            </a:extLst>
          </p:cNvPr>
          <p:cNvSpPr>
            <a:spLocks noGrp="1"/>
          </p:cNvSpPr>
          <p:nvPr>
            <p:ph idx="1"/>
          </p:nvPr>
        </p:nvSpPr>
        <p:spPr>
          <a:xfrm>
            <a:off x="1524003" y="2014194"/>
            <a:ext cx="4419597" cy="3849624"/>
          </a:xfrm>
        </p:spPr>
        <p:txBody>
          <a:bodyPr>
            <a:normAutofit/>
          </a:bodyPr>
          <a:lstStyle/>
          <a:p>
            <a:pPr marL="0" indent="0">
              <a:buNone/>
            </a:pPr>
            <a:r>
              <a:rPr lang="it-IT" sz="3200" b="1" dirty="0"/>
              <a:t>PARTE 1</a:t>
            </a:r>
            <a:endParaRPr lang="it-IT" sz="2400" dirty="0">
              <a:highlight>
                <a:srgbClr val="FFFF00"/>
              </a:highlight>
            </a:endParaRPr>
          </a:p>
          <a:p>
            <a:pPr marL="0" indent="0">
              <a:buNone/>
            </a:pPr>
            <a:r>
              <a:rPr lang="it-IT" sz="2400" dirty="0"/>
              <a:t>Cenni storici</a:t>
            </a:r>
          </a:p>
          <a:p>
            <a:pPr marL="0" indent="0">
              <a:buNone/>
            </a:pPr>
            <a:r>
              <a:rPr lang="it-IT" sz="2400" dirty="0"/>
              <a:t>Modello neuronale</a:t>
            </a:r>
          </a:p>
          <a:p>
            <a:pPr marL="0" indent="0">
              <a:buNone/>
            </a:pPr>
            <a:r>
              <a:rPr lang="it-IT" sz="2400" dirty="0"/>
              <a:t>Funzioni di attivazione</a:t>
            </a:r>
          </a:p>
          <a:p>
            <a:pPr marL="0" indent="0">
              <a:buNone/>
            </a:pPr>
            <a:r>
              <a:rPr lang="it-IT" sz="2400" dirty="0"/>
              <a:t>Architetture di rete </a:t>
            </a:r>
          </a:p>
          <a:p>
            <a:pPr marL="0" indent="0">
              <a:buNone/>
            </a:pPr>
            <a:r>
              <a:rPr lang="it-IT" sz="2400" dirty="0"/>
              <a:t>Processi di apprendimento </a:t>
            </a:r>
          </a:p>
          <a:p>
            <a:pPr marL="0" indent="0">
              <a:buNone/>
            </a:pPr>
            <a:endParaRPr lang="it-IT" dirty="0"/>
          </a:p>
          <a:p>
            <a:endParaRPr lang="it-IT" dirty="0"/>
          </a:p>
        </p:txBody>
      </p:sp>
      <p:sp>
        <p:nvSpPr>
          <p:cNvPr id="8" name="CasellaDiTesto 7">
            <a:extLst>
              <a:ext uri="{FF2B5EF4-FFF2-40B4-BE49-F238E27FC236}">
                <a16:creationId xmlns:a16="http://schemas.microsoft.com/office/drawing/2014/main" id="{40141FCC-1627-4C86-BBC3-8D85D9DF7D9C}"/>
              </a:ext>
            </a:extLst>
          </p:cNvPr>
          <p:cNvSpPr txBox="1"/>
          <p:nvPr/>
        </p:nvSpPr>
        <p:spPr>
          <a:xfrm>
            <a:off x="6772558" y="2014194"/>
            <a:ext cx="2304488" cy="1760931"/>
          </a:xfrm>
          <a:prstGeom prst="rect">
            <a:avLst/>
          </a:prstGeom>
          <a:noFill/>
        </p:spPr>
        <p:txBody>
          <a:bodyPr wrap="square">
            <a:spAutoFit/>
          </a:bodyPr>
          <a:lstStyle/>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kumimoji="0" lang="it-IT" sz="3200" b="1" i="0" u="none" strike="noStrike" kern="1200" cap="none" spc="0" normalizeH="0" baseline="0" noProof="0" dirty="0">
                <a:ln>
                  <a:noFill/>
                </a:ln>
                <a:solidFill>
                  <a:prstClr val="black"/>
                </a:solidFill>
                <a:effectLst/>
                <a:uLnTx/>
                <a:uFillTx/>
                <a:latin typeface="Georgia Pro" panose="02020404030301010803"/>
                <a:ea typeface="+mn-ea"/>
                <a:cs typeface="+mn-cs"/>
              </a:rPr>
              <a:t>PARTE 2</a:t>
            </a:r>
            <a:endParaRPr kumimoji="0" lang="it-IT" sz="2400" b="0" i="0" u="none" strike="noStrike" kern="1200" cap="none" spc="0" normalizeH="0" baseline="0" noProof="0" dirty="0">
              <a:ln>
                <a:noFill/>
              </a:ln>
              <a:solidFill>
                <a:prstClr val="black"/>
              </a:solidFill>
              <a:effectLst/>
              <a:highlight>
                <a:srgbClr val="FFFF00"/>
              </a:highlight>
              <a:uLnTx/>
              <a:uFillTx/>
              <a:latin typeface="Georgia Pro" panose="02020404030301010803"/>
              <a:ea typeface="+mn-ea"/>
              <a:cs typeface="+mn-cs"/>
            </a:endParaRPr>
          </a:p>
          <a:p>
            <a:pPr marR="0" lvl="0" algn="l" defTabSz="914400" rtl="0" eaLnBrk="1" fontAlgn="auto" latinLnBrk="0" hangingPunct="1">
              <a:lnSpc>
                <a:spcPct val="120000"/>
              </a:lnSpc>
              <a:spcBef>
                <a:spcPts val="900"/>
              </a:spcBef>
              <a:spcAft>
                <a:spcPts val="0"/>
              </a:spcAft>
              <a:buClr>
                <a:prstClr val="black">
                  <a:lumMod val="85000"/>
                  <a:lumOff val="15000"/>
                </a:prstClr>
              </a:buClr>
              <a:buSzTx/>
              <a:tabLst/>
              <a:defRPr/>
            </a:pPr>
            <a:r>
              <a:rPr lang="it-IT" sz="2400" dirty="0">
                <a:solidFill>
                  <a:prstClr val="black"/>
                </a:solidFill>
                <a:latin typeface="Georgia Pro" panose="02020404030301010803"/>
              </a:rPr>
              <a:t>Applicazioni</a:t>
            </a:r>
            <a:endPar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R="0" lvl="0" algn="l" defTabSz="914400" rtl="0" eaLnBrk="1" fontAlgn="auto" latinLnBrk="0" hangingPunct="1">
              <a:lnSpc>
                <a:spcPct val="120000"/>
              </a:lnSpc>
              <a:spcBef>
                <a:spcPts val="900"/>
              </a:spcBef>
              <a:spcAft>
                <a:spcPts val="0"/>
              </a:spcAft>
              <a:buClr>
                <a:prstClr val="black">
                  <a:lumMod val="85000"/>
                  <a:lumOff val="15000"/>
                </a:prstClr>
              </a:buClr>
              <a:buSzTx/>
              <a:tabLst/>
              <a:defRPr/>
            </a:pPr>
            <a:r>
              <a:rPr lang="it-IT" sz="2400" dirty="0">
                <a:solidFill>
                  <a:prstClr val="black"/>
                </a:solidFill>
                <a:latin typeface="Georgia Pro" panose="02020404030301010803"/>
              </a:rPr>
              <a:t>P</a:t>
            </a:r>
            <a:r>
              <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rPr>
              <a:t>regi e difett</a:t>
            </a:r>
            <a:r>
              <a:rPr kumimoji="0" lang="it-IT" sz="2000" b="0" i="0" u="none" strike="noStrike" kern="1200" cap="none" spc="0" normalizeH="0" baseline="0" noProof="0" dirty="0">
                <a:ln>
                  <a:noFill/>
                </a:ln>
                <a:solidFill>
                  <a:prstClr val="black"/>
                </a:solidFill>
                <a:effectLst/>
                <a:uLnTx/>
                <a:uFillTx/>
                <a:latin typeface="Georgia Pro" panose="02020404030301010803"/>
                <a:ea typeface="+mn-ea"/>
                <a:cs typeface="+mn-cs"/>
              </a:rPr>
              <a:t>i</a:t>
            </a:r>
            <a:endParaRPr kumimoji="0" lang="it-IT" sz="1400" b="0" i="0" u="none" strike="noStrike" kern="1200" cap="none" spc="0" normalizeH="0" baseline="0" noProof="0" dirty="0">
              <a:ln>
                <a:noFill/>
              </a:ln>
              <a:solidFill>
                <a:prstClr val="black"/>
              </a:solidFill>
              <a:effectLst/>
              <a:uLnTx/>
              <a:uFillTx/>
              <a:latin typeface="Georgia Pro" panose="02020404030301010803"/>
              <a:ea typeface="+mn-ea"/>
              <a:cs typeface="+mn-cs"/>
            </a:endParaRPr>
          </a:p>
        </p:txBody>
      </p:sp>
      <p:sp>
        <p:nvSpPr>
          <p:cNvPr id="9" name="CasellaDiTesto 8">
            <a:extLst>
              <a:ext uri="{FF2B5EF4-FFF2-40B4-BE49-F238E27FC236}">
                <a16:creationId xmlns:a16="http://schemas.microsoft.com/office/drawing/2014/main" id="{01933FBD-B568-4D74-867D-047C83FFD9C5}"/>
              </a:ext>
            </a:extLst>
          </p:cNvPr>
          <p:cNvSpPr txBox="1"/>
          <p:nvPr/>
        </p:nvSpPr>
        <p:spPr>
          <a:xfrm>
            <a:off x="6772558" y="4091406"/>
            <a:ext cx="4275529" cy="1202317"/>
          </a:xfrm>
          <a:prstGeom prst="rect">
            <a:avLst/>
          </a:prstGeom>
          <a:noFill/>
        </p:spPr>
        <p:txBody>
          <a:bodyPr wrap="none" rtlCol="0">
            <a:spAutoFit/>
          </a:bodyPr>
          <a:lstStyle/>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kumimoji="0" lang="it-IT" sz="3200" b="1" i="0" u="none" strike="noStrike" kern="1200" cap="none" spc="0" normalizeH="0" baseline="0" noProof="0" dirty="0">
                <a:ln>
                  <a:noFill/>
                </a:ln>
                <a:solidFill>
                  <a:prstClr val="black"/>
                </a:solidFill>
                <a:effectLst/>
                <a:uLnTx/>
                <a:uFillTx/>
                <a:latin typeface="Georgia Pro" panose="02020404030301010803"/>
                <a:ea typeface="+mn-ea"/>
                <a:cs typeface="+mn-cs"/>
              </a:rPr>
              <a:t>PARTE 3</a:t>
            </a:r>
            <a:endPar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lang="en-GB" sz="2400" dirty="0"/>
              <a:t>Wine Multilabel Classification</a:t>
            </a:r>
            <a:endParaRPr kumimoji="0" lang="it-IT" sz="2400" b="0" i="0" u="none" strike="noStrike" kern="1200" cap="none" spc="0" normalizeH="0" baseline="0" noProof="0" dirty="0">
              <a:ln>
                <a:noFill/>
              </a:ln>
              <a:effectLst/>
              <a:highlight>
                <a:srgbClr val="FFFF00"/>
              </a:highlight>
              <a:uLnTx/>
              <a:uFillTx/>
              <a:latin typeface="Georgia Pro" panose="02020404030301010803"/>
              <a:ea typeface="+mn-ea"/>
              <a:cs typeface="+mn-cs"/>
            </a:endParaRPr>
          </a:p>
        </p:txBody>
      </p:sp>
    </p:spTree>
    <p:extLst>
      <p:ext uri="{BB962C8B-B14F-4D97-AF65-F5344CB8AC3E}">
        <p14:creationId xmlns:p14="http://schemas.microsoft.com/office/powerpoint/2010/main" val="667966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3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3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 name="Group 4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2" name="Straight Connector 4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54" name="Rectangle 5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56" name="Rectangle 55">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Segnaposto contenuto 5">
            <a:extLst>
              <a:ext uri="{FF2B5EF4-FFF2-40B4-BE49-F238E27FC236}">
                <a16:creationId xmlns:a16="http://schemas.microsoft.com/office/drawing/2014/main" id="{B732746E-2C3E-40BD-B668-D76FACD86A8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312" r="13535" b="4778"/>
          <a:stretch/>
        </p:blipFill>
        <p:spPr>
          <a:xfrm>
            <a:off x="5000470" y="1500060"/>
            <a:ext cx="6920191" cy="3892633"/>
          </a:xfrm>
          <a:prstGeom prst="rect">
            <a:avLst/>
          </a:prstGeom>
        </p:spPr>
      </p:pic>
      <p:sp>
        <p:nvSpPr>
          <p:cNvPr id="7" name="CasellaDiTesto 6">
            <a:extLst>
              <a:ext uri="{FF2B5EF4-FFF2-40B4-BE49-F238E27FC236}">
                <a16:creationId xmlns:a16="http://schemas.microsoft.com/office/drawing/2014/main" id="{540DA55E-C310-4080-A512-4A7C49D716CD}"/>
              </a:ext>
            </a:extLst>
          </p:cNvPr>
          <p:cNvSpPr txBox="1"/>
          <p:nvPr/>
        </p:nvSpPr>
        <p:spPr>
          <a:xfrm>
            <a:off x="796128" y="1764529"/>
            <a:ext cx="4454052" cy="646331"/>
          </a:xfrm>
          <a:prstGeom prst="rect">
            <a:avLst/>
          </a:prstGeom>
          <a:noFill/>
        </p:spPr>
        <p:txBody>
          <a:bodyPr wrap="square" rtlCol="0">
            <a:spAutoFit/>
          </a:bodyPr>
          <a:lstStyle/>
          <a:p>
            <a:pPr>
              <a:lnSpc>
                <a:spcPct val="90000"/>
              </a:lnSpc>
              <a:spcBef>
                <a:spcPct val="0"/>
              </a:spcBef>
              <a:spcAft>
                <a:spcPts val="600"/>
              </a:spcAft>
            </a:pPr>
            <a:r>
              <a:rPr lang="it-IT" sz="4000" b="1" i="1" dirty="0">
                <a:solidFill>
                  <a:srgbClr val="660066"/>
                </a:solidFill>
                <a:latin typeface="+mj-lt"/>
              </a:rPr>
              <a:t>Text to Speech</a:t>
            </a:r>
          </a:p>
        </p:txBody>
      </p:sp>
      <p:sp>
        <p:nvSpPr>
          <p:cNvPr id="8" name="CasellaDiTesto 7">
            <a:extLst>
              <a:ext uri="{FF2B5EF4-FFF2-40B4-BE49-F238E27FC236}">
                <a16:creationId xmlns:a16="http://schemas.microsoft.com/office/drawing/2014/main" id="{98AF90F8-062E-4518-8498-8FCAF750922D}"/>
              </a:ext>
            </a:extLst>
          </p:cNvPr>
          <p:cNvSpPr txBox="1"/>
          <p:nvPr/>
        </p:nvSpPr>
        <p:spPr>
          <a:xfrm>
            <a:off x="1024002" y="2895412"/>
            <a:ext cx="3408218" cy="2862322"/>
          </a:xfrm>
          <a:prstGeom prst="rect">
            <a:avLst/>
          </a:prstGeom>
          <a:noFill/>
        </p:spPr>
        <p:txBody>
          <a:bodyPr wrap="square" rtlCol="0">
            <a:spAutoFit/>
          </a:bodyPr>
          <a:lstStyle/>
          <a:p>
            <a:pPr marL="342900" indent="-342900">
              <a:buAutoNum type="arabicPeriod"/>
            </a:pPr>
            <a:r>
              <a:rPr lang="it-IT" sz="2000" b="1" dirty="0" err="1">
                <a:solidFill>
                  <a:schemeClr val="bg1"/>
                </a:solidFill>
              </a:rPr>
              <a:t>NETtalk</a:t>
            </a:r>
            <a:endParaRPr lang="it-IT" sz="2000" b="1" dirty="0">
              <a:solidFill>
                <a:schemeClr val="bg1"/>
              </a:solidFill>
            </a:endParaRPr>
          </a:p>
          <a:p>
            <a:pPr marL="342900" indent="-342900">
              <a:buAutoNum type="arabicPeriod"/>
            </a:pPr>
            <a:r>
              <a:rPr lang="it-IT" sz="2000" b="1" dirty="0" err="1">
                <a:solidFill>
                  <a:schemeClr val="bg1"/>
                </a:solidFill>
              </a:rPr>
              <a:t>DECTalk</a:t>
            </a: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r>
              <a:rPr lang="it-IT" sz="2000" b="1" i="1" dirty="0" err="1">
                <a:solidFill>
                  <a:schemeClr val="bg1"/>
                </a:solidFill>
                <a:effectLst/>
                <a:latin typeface="Times New Roman" panose="02020603050405020304" pitchFamily="18" charset="0"/>
                <a:ea typeface="Calibri" panose="020F0502020204030204" pitchFamily="34" charset="0"/>
              </a:rPr>
              <a:t>Neural</a:t>
            </a:r>
            <a:r>
              <a:rPr lang="it-IT" sz="2000" b="1" i="1" dirty="0">
                <a:solidFill>
                  <a:schemeClr val="bg1"/>
                </a:solidFill>
                <a:effectLst/>
                <a:latin typeface="Times New Roman" panose="02020603050405020304" pitchFamily="18" charset="0"/>
                <a:ea typeface="Calibri" panose="020F0502020204030204" pitchFamily="34" charset="0"/>
              </a:rPr>
              <a:t> Network di </a:t>
            </a:r>
            <a:r>
              <a:rPr lang="it-IT" sz="2000" b="1" i="1" dirty="0" err="1">
                <a:solidFill>
                  <a:schemeClr val="bg1"/>
                </a:solidFill>
                <a:effectLst/>
                <a:latin typeface="Times New Roman" panose="02020603050405020304" pitchFamily="18" charset="0"/>
                <a:ea typeface="Calibri" panose="020F0502020204030204" pitchFamily="34" charset="0"/>
              </a:rPr>
              <a:t>Rumelhart</a:t>
            </a:r>
            <a:r>
              <a:rPr lang="it-IT" sz="2000" b="1" i="1" dirty="0">
                <a:solidFill>
                  <a:schemeClr val="bg1"/>
                </a:solidFill>
                <a:effectLst/>
                <a:latin typeface="Times New Roman" panose="02020603050405020304" pitchFamily="18" charset="0"/>
                <a:ea typeface="Calibri" panose="020F0502020204030204" pitchFamily="34" charset="0"/>
              </a:rPr>
              <a:t> e McClelland per la coniugazione di verbi inglesi</a:t>
            </a:r>
            <a:endParaRPr lang="it-IT" sz="2000" b="1" i="1" dirty="0">
              <a:solidFill>
                <a:schemeClr val="bg1"/>
              </a:solidFill>
            </a:endParaRPr>
          </a:p>
        </p:txBody>
      </p:sp>
    </p:spTree>
    <p:extLst>
      <p:ext uri="{BB962C8B-B14F-4D97-AF65-F5344CB8AC3E}">
        <p14:creationId xmlns:p14="http://schemas.microsoft.com/office/powerpoint/2010/main" val="13462068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pic>
        <p:nvPicPr>
          <p:cNvPr id="6" name="Segnaposto contenuto 5" descr="Immagine che contiene mappa, testo, idrante&#10;&#10;Descrizione generata automaticamente">
            <a:extLst>
              <a:ext uri="{FF2B5EF4-FFF2-40B4-BE49-F238E27FC236}">
                <a16:creationId xmlns:a16="http://schemas.microsoft.com/office/drawing/2014/main" id="{06767671-A447-4182-9137-BCEC7976EC2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88" r="-2" b="13059"/>
          <a:stretch/>
        </p:blipFill>
        <p:spPr>
          <a:xfrm>
            <a:off x="849467" y="1997660"/>
            <a:ext cx="7237877" cy="4071309"/>
          </a:xfrm>
          <a:prstGeom prst="rect">
            <a:avLst/>
          </a:prstGeom>
        </p:spPr>
      </p:pic>
      <p:sp>
        <p:nvSpPr>
          <p:cNvPr id="43" name="Rectangle 4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olo 1">
            <a:extLst>
              <a:ext uri="{FF2B5EF4-FFF2-40B4-BE49-F238E27FC236}">
                <a16:creationId xmlns:a16="http://schemas.microsoft.com/office/drawing/2014/main" id="{F0214E14-154F-4476-944F-738C7C67733B}"/>
              </a:ext>
            </a:extLst>
          </p:cNvPr>
          <p:cNvSpPr txBox="1">
            <a:spLocks/>
          </p:cNvSpPr>
          <p:nvPr/>
        </p:nvSpPr>
        <p:spPr>
          <a:xfrm>
            <a:off x="581890" y="798257"/>
            <a:ext cx="8945852" cy="7092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3800" b="1" i="1" kern="1200" cap="none" spc="0" baseline="0" dirty="0">
                <a:solidFill>
                  <a:schemeClr val="tx1">
                    <a:lumMod val="85000"/>
                    <a:lumOff val="15000"/>
                  </a:schemeClr>
                </a:solidFill>
                <a:effectLst/>
                <a:latin typeface="+mj-lt"/>
                <a:ea typeface="+mn-ea"/>
                <a:cs typeface="+mn-cs"/>
              </a:defRPr>
            </a:lvl1pPr>
          </a:lstStyle>
          <a:p>
            <a:pPr>
              <a:spcAft>
                <a:spcPts val="600"/>
              </a:spcAft>
            </a:pPr>
            <a:r>
              <a:rPr lang="en-US" sz="4400" dirty="0" err="1">
                <a:solidFill>
                  <a:srgbClr val="660066"/>
                </a:solidFill>
              </a:rPr>
              <a:t>Previsioni</a:t>
            </a:r>
            <a:r>
              <a:rPr lang="en-US" sz="4400" dirty="0">
                <a:solidFill>
                  <a:srgbClr val="660066"/>
                </a:solidFill>
              </a:rPr>
              <a:t> </a:t>
            </a:r>
            <a:r>
              <a:rPr lang="en-US" sz="4400" dirty="0" err="1">
                <a:solidFill>
                  <a:srgbClr val="660066"/>
                </a:solidFill>
              </a:rPr>
              <a:t>meteorologiche</a:t>
            </a:r>
            <a:endParaRPr lang="en-US" sz="4400" dirty="0">
              <a:solidFill>
                <a:srgbClr val="660066"/>
              </a:solidFill>
            </a:endParaRPr>
          </a:p>
        </p:txBody>
      </p:sp>
      <p:sp>
        <p:nvSpPr>
          <p:cNvPr id="3" name="CasellaDiTesto 2">
            <a:extLst>
              <a:ext uri="{FF2B5EF4-FFF2-40B4-BE49-F238E27FC236}">
                <a16:creationId xmlns:a16="http://schemas.microsoft.com/office/drawing/2014/main" id="{B0503A57-7F39-48B8-8728-65D35D7670EB}"/>
              </a:ext>
            </a:extLst>
          </p:cNvPr>
          <p:cNvSpPr txBox="1"/>
          <p:nvPr/>
        </p:nvSpPr>
        <p:spPr>
          <a:xfrm>
            <a:off x="9460421" y="798257"/>
            <a:ext cx="2312479" cy="5513438"/>
          </a:xfrm>
          <a:prstGeom prst="rect">
            <a:avLst/>
          </a:prstGeom>
        </p:spPr>
        <p:txBody>
          <a:bodyPr vert="horz" lIns="91440" tIns="45720" rIns="91440" bIns="45720" rtlCol="0">
            <a:normAutofit lnSpcReduction="10000"/>
          </a:bodyPr>
          <a:lstStyle/>
          <a:p>
            <a:pPr>
              <a:spcAft>
                <a:spcPts val="800"/>
              </a:spcAft>
              <a:buClr>
                <a:schemeClr val="tx1">
                  <a:lumMod val="85000"/>
                  <a:lumOff val="15000"/>
                </a:schemeClr>
              </a:buClr>
            </a:pPr>
            <a:r>
              <a:rPr lang="it-IT" b="1" dirty="0"/>
              <a:t>Blocco meteorologico: </a:t>
            </a:r>
            <a:r>
              <a:rPr lang="it-IT" dirty="0"/>
              <a:t>stanziamento di una zona di alta pressione su una vasta area per un periodo di alcune settimane.</a:t>
            </a:r>
            <a:endParaRPr lang="en-US" dirty="0">
              <a:solidFill>
                <a:schemeClr val="tx1">
                  <a:lumMod val="85000"/>
                  <a:lumOff val="15000"/>
                </a:schemeClr>
              </a:solidFill>
            </a:endParaRPr>
          </a:p>
          <a:p>
            <a:pPr>
              <a:spcAft>
                <a:spcPts val="800"/>
              </a:spcAft>
              <a:buClr>
                <a:schemeClr val="tx1">
                  <a:lumMod val="85000"/>
                  <a:lumOff val="15000"/>
                </a:schemeClr>
              </a:buClr>
            </a:pPr>
            <a:endParaRPr lang="en-US" dirty="0">
              <a:solidFill>
                <a:schemeClr val="tx1">
                  <a:lumMod val="85000"/>
                  <a:lumOff val="15000"/>
                </a:schemeClr>
              </a:solidFill>
            </a:endParaRPr>
          </a:p>
          <a:p>
            <a:pPr>
              <a:spcAft>
                <a:spcPts val="800"/>
              </a:spcAft>
              <a:buClr>
                <a:schemeClr val="tx1">
                  <a:lumMod val="85000"/>
                  <a:lumOff val="15000"/>
                </a:schemeClr>
              </a:buClr>
            </a:pPr>
            <a:r>
              <a:rPr lang="en-US" dirty="0">
                <a:solidFill>
                  <a:schemeClr val="tx1">
                    <a:lumMod val="85000"/>
                    <a:lumOff val="15000"/>
                  </a:schemeClr>
                </a:solidFill>
              </a:rPr>
              <a:t>S</a:t>
            </a:r>
            <a:r>
              <a:rPr lang="en-US" dirty="0">
                <a:solidFill>
                  <a:schemeClr val="tx1">
                    <a:lumMod val="85000"/>
                    <a:lumOff val="15000"/>
                  </a:schemeClr>
                </a:solidFill>
                <a:effectLst/>
              </a:rPr>
              <a:t>tudio </a:t>
            </a:r>
            <a:r>
              <a:rPr lang="en-US" dirty="0" err="1">
                <a:solidFill>
                  <a:schemeClr val="tx1">
                    <a:lumMod val="85000"/>
                    <a:lumOff val="15000"/>
                  </a:schemeClr>
                </a:solidFill>
                <a:effectLst/>
              </a:rPr>
              <a:t>delle</a:t>
            </a:r>
            <a:r>
              <a:rPr lang="en-US" dirty="0">
                <a:solidFill>
                  <a:schemeClr val="tx1">
                    <a:lumMod val="85000"/>
                    <a:lumOff val="15000"/>
                  </a:schemeClr>
                </a:solidFill>
                <a:effectLst/>
              </a:rPr>
              <a:t> </a:t>
            </a:r>
            <a:r>
              <a:rPr lang="en-US" dirty="0" err="1">
                <a:solidFill>
                  <a:schemeClr val="tx1">
                    <a:lumMod val="85000"/>
                    <a:lumOff val="15000"/>
                  </a:schemeClr>
                </a:solidFill>
                <a:effectLst/>
              </a:rPr>
              <a:t>mappe</a:t>
            </a:r>
            <a:r>
              <a:rPr lang="en-US" dirty="0">
                <a:solidFill>
                  <a:schemeClr val="tx1">
                    <a:lumMod val="85000"/>
                    <a:lumOff val="15000"/>
                  </a:schemeClr>
                </a:solidFill>
                <a:effectLst/>
              </a:rPr>
              <a:t> di </a:t>
            </a:r>
            <a:r>
              <a:rPr lang="en-US" dirty="0" err="1">
                <a:solidFill>
                  <a:schemeClr val="tx1">
                    <a:lumMod val="85000"/>
                    <a:lumOff val="15000"/>
                  </a:schemeClr>
                </a:solidFill>
                <a:effectLst/>
              </a:rPr>
              <a:t>pressione</a:t>
            </a:r>
            <a:r>
              <a:rPr lang="en-US" dirty="0">
                <a:solidFill>
                  <a:schemeClr val="tx1">
                    <a:lumMod val="85000"/>
                    <a:lumOff val="15000"/>
                  </a:schemeClr>
                </a:solidFill>
                <a:effectLst/>
              </a:rPr>
              <a:t> </a:t>
            </a:r>
            <a:r>
              <a:rPr lang="en-US" dirty="0" err="1">
                <a:solidFill>
                  <a:schemeClr val="tx1">
                    <a:lumMod val="85000"/>
                    <a:lumOff val="15000"/>
                  </a:schemeClr>
                </a:solidFill>
                <a:effectLst/>
              </a:rPr>
              <a:t>dell’Atlantico</a:t>
            </a:r>
            <a:r>
              <a:rPr lang="en-US" dirty="0">
                <a:solidFill>
                  <a:schemeClr val="tx1">
                    <a:lumMod val="85000"/>
                    <a:lumOff val="15000"/>
                  </a:schemeClr>
                </a:solidFill>
                <a:effectLst/>
              </a:rPr>
              <a:t> del Nord e </a:t>
            </a:r>
            <a:r>
              <a:rPr lang="en-US" dirty="0" err="1">
                <a:solidFill>
                  <a:schemeClr val="tx1">
                    <a:lumMod val="85000"/>
                    <a:lumOff val="15000"/>
                  </a:schemeClr>
                </a:solidFill>
                <a:effectLst/>
              </a:rPr>
              <a:t>dell’Europa</a:t>
            </a:r>
            <a:r>
              <a:rPr lang="en-US" dirty="0">
                <a:solidFill>
                  <a:schemeClr val="tx1">
                    <a:lumMod val="85000"/>
                    <a:lumOff val="15000"/>
                  </a:schemeClr>
                </a:solidFill>
                <a:effectLst/>
              </a:rPr>
              <a:t> dal 1949 al 1992</a:t>
            </a:r>
          </a:p>
          <a:p>
            <a:pPr>
              <a:spcAft>
                <a:spcPts val="800"/>
              </a:spcAft>
              <a:buClr>
                <a:schemeClr val="tx1">
                  <a:lumMod val="85000"/>
                  <a:lumOff val="15000"/>
                </a:schemeClr>
              </a:buClr>
            </a:pPr>
            <a:endParaRPr lang="en-US" b="1" dirty="0">
              <a:solidFill>
                <a:schemeClr val="tx1">
                  <a:lumMod val="85000"/>
                  <a:lumOff val="15000"/>
                </a:schemeClr>
              </a:solidFill>
              <a:effectLst/>
            </a:endParaRPr>
          </a:p>
          <a:p>
            <a:pPr>
              <a:spcAft>
                <a:spcPts val="800"/>
              </a:spcAft>
              <a:buClr>
                <a:schemeClr val="tx1">
                  <a:lumMod val="85000"/>
                  <a:lumOff val="15000"/>
                </a:schemeClr>
              </a:buClr>
            </a:pPr>
            <a:r>
              <a:rPr lang="en-US" b="1" dirty="0" err="1">
                <a:solidFill>
                  <a:schemeClr val="tx1">
                    <a:lumMod val="85000"/>
                    <a:lumOff val="15000"/>
                  </a:schemeClr>
                </a:solidFill>
                <a:effectLst/>
              </a:rPr>
              <a:t>Politecnico</a:t>
            </a:r>
            <a:r>
              <a:rPr lang="en-US" b="1" dirty="0">
                <a:solidFill>
                  <a:schemeClr val="tx1">
                    <a:lumMod val="85000"/>
                    <a:lumOff val="15000"/>
                  </a:schemeClr>
                </a:solidFill>
                <a:effectLst/>
              </a:rPr>
              <a:t> di </a:t>
            </a:r>
            <a:r>
              <a:rPr lang="en-US" b="1" dirty="0" err="1">
                <a:solidFill>
                  <a:schemeClr val="tx1">
                    <a:lumMod val="85000"/>
                    <a:lumOff val="15000"/>
                  </a:schemeClr>
                </a:solidFill>
                <a:effectLst/>
              </a:rPr>
              <a:t>Losanna</a:t>
            </a:r>
            <a:r>
              <a:rPr lang="en-US" b="1" dirty="0">
                <a:solidFill>
                  <a:schemeClr val="tx1">
                    <a:lumMod val="85000"/>
                    <a:lumOff val="15000"/>
                  </a:schemeClr>
                </a:solidFill>
                <a:effectLst/>
              </a:rPr>
              <a:t> </a:t>
            </a:r>
            <a:r>
              <a:rPr lang="en-US" dirty="0">
                <a:solidFill>
                  <a:schemeClr val="tx1">
                    <a:lumMod val="85000"/>
                    <a:lumOff val="15000"/>
                  </a:schemeClr>
                </a:solidFill>
                <a:effectLst/>
              </a:rPr>
              <a:t>in </a:t>
            </a:r>
            <a:r>
              <a:rPr lang="en-US" dirty="0" err="1">
                <a:solidFill>
                  <a:schemeClr val="tx1">
                    <a:lumMod val="85000"/>
                    <a:lumOff val="15000"/>
                  </a:schemeClr>
                </a:solidFill>
                <a:effectLst/>
              </a:rPr>
              <a:t>collaborazione</a:t>
            </a:r>
            <a:r>
              <a:rPr lang="en-US" dirty="0">
                <a:solidFill>
                  <a:schemeClr val="tx1">
                    <a:lumMod val="85000"/>
                    <a:lumOff val="15000"/>
                  </a:schemeClr>
                </a:solidFill>
                <a:effectLst/>
              </a:rPr>
              <a:t> con </a:t>
            </a:r>
            <a:r>
              <a:rPr lang="en-US" b="1" dirty="0" err="1">
                <a:solidFill>
                  <a:schemeClr val="tx1">
                    <a:lumMod val="85000"/>
                    <a:lumOff val="15000"/>
                  </a:schemeClr>
                </a:solidFill>
                <a:effectLst/>
              </a:rPr>
              <a:t>l’Università</a:t>
            </a:r>
            <a:r>
              <a:rPr lang="en-US" b="1" dirty="0">
                <a:solidFill>
                  <a:schemeClr val="tx1">
                    <a:lumMod val="85000"/>
                    <a:lumOff val="15000"/>
                  </a:schemeClr>
                </a:solidFill>
                <a:effectLst/>
              </a:rPr>
              <a:t> </a:t>
            </a:r>
            <a:r>
              <a:rPr lang="en-US" b="1" dirty="0" err="1">
                <a:solidFill>
                  <a:schemeClr val="tx1">
                    <a:lumMod val="85000"/>
                    <a:lumOff val="15000"/>
                  </a:schemeClr>
                </a:solidFill>
                <a:effectLst/>
              </a:rPr>
              <a:t>dell’Aquila</a:t>
            </a:r>
            <a:endParaRPr lang="en-US" dirty="0">
              <a:solidFill>
                <a:schemeClr val="tx1">
                  <a:lumMod val="85000"/>
                  <a:lumOff val="15000"/>
                </a:schemeClr>
              </a:solidFill>
              <a:effectLst/>
            </a:endParaRPr>
          </a:p>
        </p:txBody>
      </p:sp>
    </p:spTree>
    <p:extLst>
      <p:ext uri="{BB962C8B-B14F-4D97-AF65-F5344CB8AC3E}">
        <p14:creationId xmlns:p14="http://schemas.microsoft.com/office/powerpoint/2010/main" val="394014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4A7A5B0-A86B-4B2D-B579-7DD94059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7" name="Rectangle 36">
            <a:extLst>
              <a:ext uri="{FF2B5EF4-FFF2-40B4-BE49-F238E27FC236}">
                <a16:creationId xmlns:a16="http://schemas.microsoft.com/office/drawing/2014/main" id="{D92E8A20-C7E5-410C-8629-67A146626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11" name="Immagine 10">
            <a:extLst>
              <a:ext uri="{FF2B5EF4-FFF2-40B4-BE49-F238E27FC236}">
                <a16:creationId xmlns:a16="http://schemas.microsoft.com/office/drawing/2014/main" id="{70EAB5AE-FF6F-4F5B-B433-2901754EACA8}"/>
              </a:ext>
            </a:extLst>
          </p:cNvPr>
          <p:cNvPicPr>
            <a:picLocks noChangeAspect="1"/>
          </p:cNvPicPr>
          <p:nvPr/>
        </p:nvPicPr>
        <p:blipFill rotWithShape="1">
          <a:blip r:embed="rId3">
            <a:extLst>
              <a:ext uri="{28A0092B-C50C-407E-A947-70E740481C1C}">
                <a14:useLocalDpi xmlns:a14="http://schemas.microsoft.com/office/drawing/2010/main" val="0"/>
              </a:ext>
            </a:extLst>
          </a:blip>
          <a:srcRect l="22179" r="16577" b="1"/>
          <a:stretch/>
        </p:blipFill>
        <p:spPr>
          <a:xfrm>
            <a:off x="6941359" y="1506484"/>
            <a:ext cx="4253114" cy="4618071"/>
          </a:xfrm>
          <a:prstGeom prst="rect">
            <a:avLst/>
          </a:prstGeom>
        </p:spPr>
      </p:pic>
      <p:sp>
        <p:nvSpPr>
          <p:cNvPr id="5" name="CasellaDiTesto 4">
            <a:extLst>
              <a:ext uri="{FF2B5EF4-FFF2-40B4-BE49-F238E27FC236}">
                <a16:creationId xmlns:a16="http://schemas.microsoft.com/office/drawing/2014/main" id="{16E71BED-9756-4E7B-A661-2E11CCDADB4A}"/>
              </a:ext>
            </a:extLst>
          </p:cNvPr>
          <p:cNvSpPr txBox="1"/>
          <p:nvPr/>
        </p:nvSpPr>
        <p:spPr>
          <a:xfrm>
            <a:off x="1118782" y="435387"/>
            <a:ext cx="4863777" cy="2308324"/>
          </a:xfrm>
          <a:prstGeom prst="rect">
            <a:avLst/>
          </a:prstGeom>
          <a:noFill/>
        </p:spPr>
        <p:txBody>
          <a:bodyPr wrap="square" rtlCol="0">
            <a:spAutoFit/>
          </a:bodyPr>
          <a:lstStyle/>
          <a:p>
            <a:r>
              <a:rPr lang="it-IT" sz="3600" b="1" i="1" dirty="0">
                <a:solidFill>
                  <a:srgbClr val="660066"/>
                </a:solidFill>
                <a:latin typeface="+mj-lt"/>
              </a:rPr>
              <a:t>Riconoscimento </a:t>
            </a:r>
          </a:p>
          <a:p>
            <a:r>
              <a:rPr lang="it-IT" sz="3600" b="1" i="1" dirty="0">
                <a:solidFill>
                  <a:srgbClr val="660066"/>
                </a:solidFill>
                <a:latin typeface="+mj-lt"/>
              </a:rPr>
              <a:t>di caratteri </a:t>
            </a:r>
          </a:p>
          <a:p>
            <a:r>
              <a:rPr lang="it-IT" sz="3600" b="1" i="1" dirty="0">
                <a:solidFill>
                  <a:srgbClr val="660066"/>
                </a:solidFill>
                <a:latin typeface="+mj-lt"/>
              </a:rPr>
              <a:t>scritti a mano</a:t>
            </a:r>
          </a:p>
          <a:p>
            <a:endParaRPr lang="it-IT" sz="3600" b="1" i="1" dirty="0">
              <a:solidFill>
                <a:srgbClr val="660066"/>
              </a:solidFill>
              <a:latin typeface="+mj-lt"/>
            </a:endParaRPr>
          </a:p>
        </p:txBody>
      </p:sp>
      <p:sp>
        <p:nvSpPr>
          <p:cNvPr id="7" name="CasellaDiTesto 6">
            <a:extLst>
              <a:ext uri="{FF2B5EF4-FFF2-40B4-BE49-F238E27FC236}">
                <a16:creationId xmlns:a16="http://schemas.microsoft.com/office/drawing/2014/main" id="{E3250A5F-B46B-4976-8A20-90B3F4D911E7}"/>
              </a:ext>
            </a:extLst>
          </p:cNvPr>
          <p:cNvSpPr txBox="1"/>
          <p:nvPr/>
        </p:nvSpPr>
        <p:spPr>
          <a:xfrm>
            <a:off x="6096000" y="435387"/>
            <a:ext cx="7015942" cy="923330"/>
          </a:xfrm>
          <a:prstGeom prst="rect">
            <a:avLst/>
          </a:prstGeom>
          <a:noFill/>
        </p:spPr>
        <p:txBody>
          <a:bodyPr wrap="square" rtlCol="0">
            <a:spAutoFit/>
          </a:bodyPr>
          <a:lstStyle/>
          <a:p>
            <a:r>
              <a:rPr lang="it-IT" sz="3600" b="1" i="1" dirty="0">
                <a:solidFill>
                  <a:srgbClr val="660066"/>
                </a:solidFill>
                <a:latin typeface="+mj-lt"/>
              </a:rPr>
              <a:t>Traduzione automatica</a:t>
            </a:r>
          </a:p>
          <a:p>
            <a:endParaRPr lang="it-IT" dirty="0"/>
          </a:p>
        </p:txBody>
      </p:sp>
      <p:pic>
        <p:nvPicPr>
          <p:cNvPr id="9" name="Immagine 8">
            <a:extLst>
              <a:ext uri="{FF2B5EF4-FFF2-40B4-BE49-F238E27FC236}">
                <a16:creationId xmlns:a16="http://schemas.microsoft.com/office/drawing/2014/main" id="{2328DAD2-BF48-4DDF-B87B-AE1FC8284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74" y="2451360"/>
            <a:ext cx="5960010" cy="3673195"/>
          </a:xfrm>
          <a:prstGeom prst="rect">
            <a:avLst/>
          </a:prstGeom>
        </p:spPr>
      </p:pic>
    </p:spTree>
    <p:extLst>
      <p:ext uri="{BB962C8B-B14F-4D97-AF65-F5344CB8AC3E}">
        <p14:creationId xmlns:p14="http://schemas.microsoft.com/office/powerpoint/2010/main" val="345944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7823AC28-6BF8-40E9-9372-1050A23810E9}"/>
              </a:ext>
            </a:extLst>
          </p:cNvPr>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1" y="0"/>
            <a:ext cx="12191980" cy="6857990"/>
          </a:xfrm>
          <a:prstGeom prst="rect">
            <a:avLst/>
          </a:prstGeom>
        </p:spPr>
      </p:pic>
      <p:sp>
        <p:nvSpPr>
          <p:cNvPr id="14" name="Rectangle 1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1489" y="642594"/>
            <a:ext cx="5342133" cy="55728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7099" y="804672"/>
            <a:ext cx="5010912" cy="524865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6654304" y="1050247"/>
            <a:ext cx="4472921" cy="1371600"/>
          </a:xfrm>
        </p:spPr>
        <p:txBody>
          <a:bodyPr>
            <a:normAutofit/>
          </a:bodyPr>
          <a:lstStyle/>
          <a:p>
            <a:r>
              <a:rPr lang="it-IT" sz="4800" dirty="0">
                <a:solidFill>
                  <a:srgbClr val="660066"/>
                </a:solidFill>
              </a:rPr>
              <a:t>Industrie</a:t>
            </a:r>
          </a:p>
        </p:txBody>
      </p:sp>
      <p:sp>
        <p:nvSpPr>
          <p:cNvPr id="6" name="Segnaposto contenuto 2">
            <a:extLst>
              <a:ext uri="{FF2B5EF4-FFF2-40B4-BE49-F238E27FC236}">
                <a16:creationId xmlns:a16="http://schemas.microsoft.com/office/drawing/2014/main" id="{3EA0FA03-FF0C-4ACB-AD8D-B611C9CEE365}"/>
              </a:ext>
            </a:extLst>
          </p:cNvPr>
          <p:cNvSpPr>
            <a:spLocks noGrp="1"/>
          </p:cNvSpPr>
          <p:nvPr>
            <p:ph idx="1"/>
          </p:nvPr>
        </p:nvSpPr>
        <p:spPr>
          <a:xfrm>
            <a:off x="6377099" y="2329324"/>
            <a:ext cx="5342133" cy="3693163"/>
          </a:xfrm>
        </p:spPr>
        <p:txBody>
          <a:bodyPr>
            <a:normAutofit/>
          </a:bodyPr>
          <a:lstStyle/>
          <a:p>
            <a:pPr marL="525780" indent="-342900">
              <a:lnSpc>
                <a:spcPct val="110000"/>
              </a:lnSpc>
              <a:spcAft>
                <a:spcPts val="800"/>
              </a:spcAft>
              <a:buFont typeface="Arial" panose="020B0604020202020204" pitchFamily="34" charset="0"/>
              <a:buChar char="•"/>
            </a:pPr>
            <a:endParaRPr lang="it-IT" sz="1800" b="1" dirty="0">
              <a:ea typeface="Calibri" panose="020F0502020204030204" pitchFamily="34" charset="0"/>
            </a:endParaRPr>
          </a:p>
          <a:p>
            <a:pPr marL="468630" indent="-285750">
              <a:lnSpc>
                <a:spcPct val="110000"/>
              </a:lnSpc>
              <a:spcAft>
                <a:spcPts val="800"/>
              </a:spcAft>
              <a:buFont typeface="Arial" panose="020B0604020202020204" pitchFamily="34" charset="0"/>
              <a:buChar char="•"/>
            </a:pPr>
            <a:r>
              <a:rPr lang="it-IT" sz="1800" b="1" dirty="0">
                <a:ea typeface="Calibri" panose="020F0502020204030204" pitchFamily="34" charset="0"/>
              </a:rPr>
              <a:t>Esame di etichette</a:t>
            </a:r>
          </a:p>
          <a:p>
            <a:pPr marL="468630" indent="-285750">
              <a:lnSpc>
                <a:spcPct val="110000"/>
              </a:lnSpc>
              <a:spcAft>
                <a:spcPts val="800"/>
              </a:spcAft>
              <a:buFont typeface="Arial" panose="020B0604020202020204" pitchFamily="34" charset="0"/>
              <a:buChar char="•"/>
            </a:pPr>
            <a:r>
              <a:rPr lang="it-IT" sz="1800" b="1" dirty="0">
                <a:ea typeface="Calibri" panose="020F0502020204030204" pitchFamily="34" charset="0"/>
              </a:rPr>
              <a:t>Controllo di qualità</a:t>
            </a:r>
          </a:p>
          <a:p>
            <a:pPr marL="525780" indent="-342900">
              <a:lnSpc>
                <a:spcPct val="110000"/>
              </a:lnSpc>
              <a:spcAft>
                <a:spcPts val="800"/>
              </a:spcAft>
              <a:buFont typeface="Arial" panose="020B0604020202020204" pitchFamily="34" charset="0"/>
              <a:buChar char="•"/>
            </a:pPr>
            <a:r>
              <a:rPr lang="it-IT" sz="1800" b="1" dirty="0">
                <a:effectLst/>
                <a:ea typeface="Calibri" panose="020F0502020204030204" pitchFamily="34" charset="0"/>
              </a:rPr>
              <a:t>Ispezione automatica visiva</a:t>
            </a:r>
          </a:p>
          <a:p>
            <a:pPr marL="525780" indent="-342900">
              <a:lnSpc>
                <a:spcPct val="110000"/>
              </a:lnSpc>
              <a:spcAft>
                <a:spcPts val="800"/>
              </a:spcAft>
              <a:buFont typeface="Arial" panose="020B0604020202020204" pitchFamily="34" charset="0"/>
              <a:buChar char="•"/>
            </a:pPr>
            <a:r>
              <a:rPr lang="it-IT" sz="1800" b="1" dirty="0">
                <a:ea typeface="Calibri" panose="020F0502020204030204" pitchFamily="34" charset="0"/>
              </a:rPr>
              <a:t>Gestione dello scarico</a:t>
            </a:r>
          </a:p>
          <a:p>
            <a:pPr marL="525780" indent="-342900">
              <a:lnSpc>
                <a:spcPct val="110000"/>
              </a:lnSpc>
              <a:spcAft>
                <a:spcPts val="800"/>
              </a:spcAft>
              <a:buFont typeface="Arial" panose="020B0604020202020204" pitchFamily="34" charset="0"/>
              <a:buChar char="•"/>
            </a:pPr>
            <a:r>
              <a:rPr lang="it-IT" sz="1800" b="1" dirty="0">
                <a:effectLst/>
                <a:ea typeface="Calibri" panose="020F0502020204030204" pitchFamily="34" charset="0"/>
              </a:rPr>
              <a:t>Pallettizzazione di pezzi di lamiera</a:t>
            </a:r>
          </a:p>
        </p:txBody>
      </p:sp>
    </p:spTree>
    <p:extLst>
      <p:ext uri="{BB962C8B-B14F-4D97-AF65-F5344CB8AC3E}">
        <p14:creationId xmlns:p14="http://schemas.microsoft.com/office/powerpoint/2010/main" val="103760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73E5F12-39AF-4766-80A3-A1BD7C274456}"/>
              </a:ext>
            </a:extLst>
          </p:cNvPr>
          <p:cNvSpPr txBox="1"/>
          <p:nvPr/>
        </p:nvSpPr>
        <p:spPr>
          <a:xfrm>
            <a:off x="651710" y="1579255"/>
            <a:ext cx="10888579" cy="3426266"/>
          </a:xfrm>
          <a:prstGeom prst="rect">
            <a:avLst/>
          </a:prstGeom>
          <a:solidFill>
            <a:schemeClr val="bg1"/>
          </a:solidFill>
          <a:ln>
            <a:solidFill>
              <a:schemeClr val="bg1">
                <a:lumMod val="75000"/>
              </a:schemeClr>
            </a:solidFill>
          </a:ln>
        </p:spPr>
        <p:txBody>
          <a:bodyPr wrap="square" rtlCol="0">
            <a:spAutoFit/>
          </a:bodyPr>
          <a:lstStyle/>
          <a:p>
            <a:endParaRPr lang="it-IT" dirty="0"/>
          </a:p>
        </p:txBody>
      </p:sp>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4518648" y="1531789"/>
            <a:ext cx="7284605" cy="3426266"/>
          </a:xfrm>
        </p:spPr>
        <p:txBody>
          <a:bodyPr>
            <a:normAutofit/>
          </a:bodyPr>
          <a:lstStyle/>
          <a:p>
            <a:pPr marL="0" indent="0">
              <a:lnSpc>
                <a:spcPct val="100000"/>
              </a:lnSpc>
              <a:buNone/>
            </a:pPr>
            <a:endParaRPr lang="it-IT" sz="2400" b="1" dirty="0"/>
          </a:p>
          <a:p>
            <a:pPr marL="0" indent="0">
              <a:spcBef>
                <a:spcPts val="0"/>
              </a:spcBef>
              <a:buNone/>
            </a:pPr>
            <a:r>
              <a:rPr lang="it-IT" sz="2800" b="1" dirty="0">
                <a:solidFill>
                  <a:srgbClr val="660066"/>
                </a:solidFill>
              </a:rPr>
              <a:t>SVANTAGGI</a:t>
            </a:r>
          </a:p>
          <a:p>
            <a:pPr marL="0" indent="0">
              <a:buNone/>
            </a:pPr>
            <a:endParaRPr lang="it-IT" sz="1000" b="1" dirty="0"/>
          </a:p>
          <a:p>
            <a:pPr>
              <a:buClr>
                <a:srgbClr val="FF0000"/>
              </a:buClr>
              <a:buFont typeface="Georgia Pro" panose="02040502050405020303" pitchFamily="18" charset="0"/>
              <a:buChar char="x"/>
            </a:pPr>
            <a:r>
              <a:rPr lang="it-IT" sz="1900" dirty="0"/>
              <a:t> </a:t>
            </a:r>
            <a:r>
              <a:rPr lang="it-IT" sz="1800" dirty="0"/>
              <a:t>Non immediata identificabilità dei modelli prodotti</a:t>
            </a:r>
          </a:p>
          <a:p>
            <a:pPr marL="0" indent="0">
              <a:buClr>
                <a:srgbClr val="FF0000"/>
              </a:buClr>
              <a:buNone/>
            </a:pPr>
            <a:r>
              <a:rPr lang="it-IT" sz="1800" dirty="0"/>
              <a:t>      BLACK BOX                  RULE ESTRACTOR                  GREY BOX</a:t>
            </a:r>
          </a:p>
          <a:p>
            <a:pPr>
              <a:buClr>
                <a:srgbClr val="FF0000"/>
              </a:buClr>
              <a:buFont typeface="Georgia Pro" panose="02040502050405020303" pitchFamily="18" charset="0"/>
              <a:buChar char="x"/>
            </a:pPr>
            <a:r>
              <a:rPr lang="it-IT" sz="1800" dirty="0"/>
              <a:t> Training potenzialmente lungo</a:t>
            </a:r>
          </a:p>
          <a:p>
            <a:pPr>
              <a:buClr>
                <a:srgbClr val="FF0000"/>
              </a:buClr>
              <a:buFont typeface="Georgia Pro" panose="02040502050405020303" pitchFamily="18" charset="0"/>
              <a:buChar char="x"/>
            </a:pPr>
            <a:r>
              <a:rPr lang="it-IT" sz="1800" dirty="0"/>
              <a:t>Mancanza di criterio di ottimo di una rete neurale</a:t>
            </a:r>
          </a:p>
        </p:txBody>
      </p:sp>
      <p:sp>
        <p:nvSpPr>
          <p:cNvPr id="4" name="Freccia a destra 3">
            <a:extLst>
              <a:ext uri="{FF2B5EF4-FFF2-40B4-BE49-F238E27FC236}">
                <a16:creationId xmlns:a16="http://schemas.microsoft.com/office/drawing/2014/main" id="{5F91BB27-7371-4377-B417-5A5AA2E13ADB}"/>
              </a:ext>
            </a:extLst>
          </p:cNvPr>
          <p:cNvSpPr/>
          <p:nvPr/>
        </p:nvSpPr>
        <p:spPr>
          <a:xfrm>
            <a:off x="6400980" y="3454741"/>
            <a:ext cx="601579" cy="94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1F7EE8FA-93BE-4E92-976C-7545EA1872F1}"/>
              </a:ext>
            </a:extLst>
          </p:cNvPr>
          <p:cNvSpPr/>
          <p:nvPr/>
        </p:nvSpPr>
        <p:spPr>
          <a:xfrm>
            <a:off x="9429476" y="3429000"/>
            <a:ext cx="601579" cy="120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39A33F72-245F-4047-8619-4FA324CFA108}"/>
              </a:ext>
            </a:extLst>
          </p:cNvPr>
          <p:cNvSpPr txBox="1"/>
          <p:nvPr/>
        </p:nvSpPr>
        <p:spPr>
          <a:xfrm>
            <a:off x="842940" y="1913022"/>
            <a:ext cx="3603245" cy="2960811"/>
          </a:xfrm>
          <a:prstGeom prst="rect">
            <a:avLst/>
          </a:prstGeom>
          <a:noFill/>
        </p:spPr>
        <p:txBody>
          <a:bodyPr wrap="square" rtlCol="0">
            <a:spAutoFit/>
          </a:bodyPr>
          <a:lstStyle/>
          <a:p>
            <a:r>
              <a:rPr lang="it-IT" sz="2800" b="1" dirty="0">
                <a:solidFill>
                  <a:srgbClr val="660066"/>
                </a:solidFill>
              </a:rPr>
              <a:t>VANTAGGI</a:t>
            </a:r>
          </a:p>
          <a:p>
            <a:endParaRPr lang="it-IT" sz="2400" b="1" dirty="0"/>
          </a:p>
          <a:p>
            <a:pPr marL="182880" indent="-182880">
              <a:lnSpc>
                <a:spcPct val="120000"/>
              </a:lnSpc>
              <a:spcBef>
                <a:spcPts val="900"/>
              </a:spcBef>
              <a:buClr>
                <a:srgbClr val="00B050"/>
              </a:buClr>
              <a:buFont typeface="Wingdings" panose="05000000000000000000" pitchFamily="2" charset="2"/>
              <a:buChar char="ü"/>
            </a:pPr>
            <a:r>
              <a:rPr lang="it-IT" sz="1600" dirty="0"/>
              <a:t> </a:t>
            </a:r>
            <a:r>
              <a:rPr lang="it-IT" dirty="0"/>
              <a:t>Parallelismo dell’elaborazione</a:t>
            </a:r>
          </a:p>
          <a:p>
            <a:pPr marL="182880" indent="-182880">
              <a:lnSpc>
                <a:spcPct val="120000"/>
              </a:lnSpc>
              <a:spcBef>
                <a:spcPts val="900"/>
              </a:spcBef>
              <a:buClr>
                <a:srgbClr val="00B050"/>
              </a:buClr>
              <a:buFont typeface="Wingdings" panose="05000000000000000000" pitchFamily="2" charset="2"/>
              <a:buChar char="ü"/>
            </a:pPr>
            <a:r>
              <a:rPr lang="it-IT" dirty="0"/>
              <a:t> Fault </a:t>
            </a:r>
            <a:r>
              <a:rPr lang="it-IT" dirty="0" err="1"/>
              <a:t>tolerance</a:t>
            </a:r>
            <a:endParaRPr lang="it-IT" dirty="0"/>
          </a:p>
          <a:p>
            <a:pPr marL="182880" indent="-182880">
              <a:lnSpc>
                <a:spcPct val="120000"/>
              </a:lnSpc>
              <a:spcBef>
                <a:spcPts val="900"/>
              </a:spcBef>
              <a:buClr>
                <a:srgbClr val="00B050"/>
              </a:buClr>
              <a:buFont typeface="Wingdings" panose="05000000000000000000" pitchFamily="2" charset="2"/>
              <a:buChar char="ü"/>
            </a:pPr>
            <a:r>
              <a:rPr lang="it-IT" dirty="0"/>
              <a:t> Capacità di generalizzazione</a:t>
            </a:r>
          </a:p>
          <a:p>
            <a:pPr marL="182880" indent="-182880">
              <a:lnSpc>
                <a:spcPct val="120000"/>
              </a:lnSpc>
              <a:spcBef>
                <a:spcPts val="900"/>
              </a:spcBef>
              <a:buClr>
                <a:srgbClr val="00B050"/>
              </a:buClr>
              <a:buFont typeface="Wingdings" panose="05000000000000000000" pitchFamily="2" charset="2"/>
              <a:buChar char="ü"/>
            </a:pPr>
            <a:r>
              <a:rPr lang="it-IT" dirty="0"/>
              <a:t> Assenza di programmazione</a:t>
            </a:r>
          </a:p>
          <a:p>
            <a:endParaRPr lang="it-IT" b="1" dirty="0"/>
          </a:p>
        </p:txBody>
      </p:sp>
      <p:cxnSp>
        <p:nvCxnSpPr>
          <p:cNvPr id="9" name="Connettore diritto 8">
            <a:extLst>
              <a:ext uri="{FF2B5EF4-FFF2-40B4-BE49-F238E27FC236}">
                <a16:creationId xmlns:a16="http://schemas.microsoft.com/office/drawing/2014/main" id="{2619F5C0-D1CF-432B-942E-BFEABCF56285}"/>
              </a:ext>
            </a:extLst>
          </p:cNvPr>
          <p:cNvCxnSpPr/>
          <p:nvPr/>
        </p:nvCxnSpPr>
        <p:spPr>
          <a:xfrm>
            <a:off x="4362111" y="1579255"/>
            <a:ext cx="0" cy="34262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64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3</a:t>
            </a:r>
          </a:p>
        </p:txBody>
      </p:sp>
    </p:spTree>
    <p:extLst>
      <p:ext uri="{BB962C8B-B14F-4D97-AF65-F5344CB8AC3E}">
        <p14:creationId xmlns:p14="http://schemas.microsoft.com/office/powerpoint/2010/main" val="3908079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vino, tavolo, vetro, bevanda&#10;&#10;Descrizione generata automaticamente">
            <a:extLst>
              <a:ext uri="{FF2B5EF4-FFF2-40B4-BE49-F238E27FC236}">
                <a16:creationId xmlns:a16="http://schemas.microsoft.com/office/drawing/2014/main" id="{A654D471-999E-46AC-9074-A290A0544C4F}"/>
              </a:ext>
            </a:extLst>
          </p:cNvPr>
          <p:cNvPicPr>
            <a:picLocks noChangeAspect="1"/>
          </p:cNvPicPr>
          <p:nvPr/>
        </p:nvPicPr>
        <p:blipFill rotWithShape="1">
          <a:blip r:embed="rId3">
            <a:extLst>
              <a:ext uri="{28A0092B-C50C-407E-A947-70E740481C1C}">
                <a14:useLocalDpi xmlns:a14="http://schemas.microsoft.com/office/drawing/2010/main" val="0"/>
              </a:ext>
            </a:extLst>
          </a:blip>
          <a:srcRect t="10286" r="9091" b="1"/>
          <a:stretch/>
        </p:blipFill>
        <p:spPr>
          <a:xfrm>
            <a:off x="20" y="-1"/>
            <a:ext cx="12191980" cy="6857999"/>
          </a:xfrm>
          <a:prstGeom prst="rect">
            <a:avLst/>
          </a:prstGeom>
        </p:spPr>
      </p:pic>
      <p:sp>
        <p:nvSpPr>
          <p:cNvPr id="21" name="Rectangle 20">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229A20D-0506-4A6A-8169-0A484BAF0106}"/>
              </a:ext>
            </a:extLst>
          </p:cNvPr>
          <p:cNvSpPr>
            <a:spLocks noGrp="1"/>
          </p:cNvSpPr>
          <p:nvPr>
            <p:ph type="title"/>
          </p:nvPr>
        </p:nvSpPr>
        <p:spPr>
          <a:xfrm>
            <a:off x="630458" y="233602"/>
            <a:ext cx="4869747" cy="1811294"/>
          </a:xfrm>
        </p:spPr>
        <p:txBody>
          <a:bodyPr>
            <a:normAutofit/>
          </a:bodyPr>
          <a:lstStyle/>
          <a:p>
            <a:r>
              <a:rPr lang="en-GB" sz="4000" dirty="0">
                <a:solidFill>
                  <a:srgbClr val="660066"/>
                </a:solidFill>
              </a:rPr>
              <a:t>Wine Multilabel Classification</a:t>
            </a:r>
            <a:endParaRPr lang="it-IT" sz="3600" dirty="0">
              <a:solidFill>
                <a:srgbClr val="660066"/>
              </a:solidFill>
            </a:endParaRPr>
          </a:p>
        </p:txBody>
      </p:sp>
      <p:sp>
        <p:nvSpPr>
          <p:cNvPr id="3" name="Segnaposto contenuto 2">
            <a:extLst>
              <a:ext uri="{FF2B5EF4-FFF2-40B4-BE49-F238E27FC236}">
                <a16:creationId xmlns:a16="http://schemas.microsoft.com/office/drawing/2014/main" id="{6D59BA0F-7E87-4502-8E6F-AC57C1809699}"/>
              </a:ext>
            </a:extLst>
          </p:cNvPr>
          <p:cNvSpPr>
            <a:spLocks noGrp="1"/>
          </p:cNvSpPr>
          <p:nvPr>
            <p:ph idx="1"/>
          </p:nvPr>
        </p:nvSpPr>
        <p:spPr>
          <a:xfrm>
            <a:off x="531332" y="2162750"/>
            <a:ext cx="5084757" cy="4123182"/>
          </a:xfrm>
        </p:spPr>
        <p:txBody>
          <a:bodyPr>
            <a:normAutofit fontScale="70000" lnSpcReduction="20000"/>
          </a:bodyPr>
          <a:lstStyle/>
          <a:p>
            <a:pPr marL="0" indent="0">
              <a:buNone/>
            </a:pPr>
            <a:r>
              <a:rPr lang="it-IT" sz="2000" b="1" dirty="0"/>
              <a:t>LOAD DATA</a:t>
            </a:r>
          </a:p>
          <a:p>
            <a:pPr marL="0" indent="0">
              <a:buNone/>
            </a:pPr>
            <a:r>
              <a:rPr lang="it-IT" sz="2000" b="1" dirty="0"/>
              <a:t>EXPLORE AND VISUALIZE</a:t>
            </a:r>
          </a:p>
          <a:p>
            <a:pPr marL="0" indent="0">
              <a:buNone/>
            </a:pPr>
            <a:r>
              <a:rPr lang="it-IT" sz="2000" b="1" dirty="0"/>
              <a:t>PRINCIPAL COMPONENT ANALYSIS FOR VIZ</a:t>
            </a:r>
          </a:p>
          <a:p>
            <a:pPr marL="0" indent="0">
              <a:buNone/>
            </a:pPr>
            <a:r>
              <a:rPr lang="it-IT" sz="2000" b="1" dirty="0"/>
              <a:t>TARGET ENCODING</a:t>
            </a:r>
          </a:p>
          <a:p>
            <a:pPr marL="0" indent="0">
              <a:buNone/>
            </a:pPr>
            <a:r>
              <a:rPr lang="it-IT" sz="2000" b="1" dirty="0"/>
              <a:t>FEATURES STANDARDIZATION</a:t>
            </a:r>
          </a:p>
          <a:p>
            <a:pPr marL="0" indent="0">
              <a:buNone/>
            </a:pPr>
            <a:r>
              <a:rPr lang="it-IT" sz="2000" b="1" dirty="0"/>
              <a:t>OUTLIERS</a:t>
            </a:r>
          </a:p>
          <a:p>
            <a:pPr marL="0" indent="0">
              <a:buNone/>
            </a:pPr>
            <a:r>
              <a:rPr lang="it-IT" sz="2000" b="1" dirty="0"/>
              <a:t>SPLIT DATA IN TRAIN AND TEST SET</a:t>
            </a:r>
          </a:p>
          <a:p>
            <a:pPr marL="0" indent="0">
              <a:buNone/>
            </a:pPr>
            <a:r>
              <a:rPr lang="it-IT" sz="2000" b="1" dirty="0"/>
              <a:t>NEURAL NETWORK MODEL</a:t>
            </a:r>
          </a:p>
          <a:p>
            <a:pPr marL="0" indent="0">
              <a:buNone/>
            </a:pPr>
            <a:r>
              <a:rPr lang="it-IT" sz="2000" b="1" dirty="0"/>
              <a:t>FEATURES IMPORTANCE</a:t>
            </a:r>
          </a:p>
          <a:p>
            <a:pPr marL="0" indent="0">
              <a:buNone/>
            </a:pPr>
            <a:r>
              <a:rPr lang="it-IT" sz="2000" b="1" dirty="0"/>
              <a:t>PREDICTIONS</a:t>
            </a:r>
          </a:p>
          <a:p>
            <a:pPr marL="0" indent="0">
              <a:buNone/>
            </a:pPr>
            <a:r>
              <a:rPr lang="it-IT" sz="2000" b="1" dirty="0"/>
              <a:t>EVALUATION</a:t>
            </a:r>
            <a:endParaRPr lang="it-IT" sz="2000" dirty="0"/>
          </a:p>
          <a:p>
            <a:pPr marL="0" indent="0" algn="r">
              <a:buNone/>
            </a:pPr>
            <a:endParaRPr lang="it-IT" i="1" dirty="0"/>
          </a:p>
          <a:p>
            <a:pPr marL="0" indent="0" algn="r">
              <a:buNone/>
            </a:pPr>
            <a:r>
              <a:rPr lang="it-IT" i="1" dirty="0" err="1"/>
              <a:t>Github</a:t>
            </a:r>
            <a:r>
              <a:rPr lang="it-IT" i="1" dirty="0">
                <a:sym typeface="Wingdings" panose="05000000000000000000" pitchFamily="2" charset="2"/>
              </a:rPr>
              <a:t>: https://github.com/AnnaGrieco?tab=repositories</a:t>
            </a:r>
            <a:endParaRPr lang="it-IT" sz="1300" i="1" dirty="0"/>
          </a:p>
        </p:txBody>
      </p:sp>
    </p:spTree>
    <p:extLst>
      <p:ext uri="{BB962C8B-B14F-4D97-AF65-F5344CB8AC3E}">
        <p14:creationId xmlns:p14="http://schemas.microsoft.com/office/powerpoint/2010/main" val="286895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1518735" y="2766060"/>
            <a:ext cx="9154529" cy="1325880"/>
          </a:xfrm>
        </p:spPr>
        <p:txBody>
          <a:bodyPr>
            <a:normAutofit/>
          </a:bodyPr>
          <a:lstStyle/>
          <a:p>
            <a:pPr marL="0" indent="0" algn="ctr">
              <a:buNone/>
            </a:pPr>
            <a:r>
              <a:rPr lang="it-IT" sz="6000" b="1" i="1" spc="-100" dirty="0">
                <a:solidFill>
                  <a:srgbClr val="660066"/>
                </a:solidFill>
                <a:latin typeface="+mj-lt"/>
              </a:rPr>
              <a:t>Grazie per l’attenzione!</a:t>
            </a:r>
          </a:p>
        </p:txBody>
      </p:sp>
    </p:spTree>
    <p:extLst>
      <p:ext uri="{BB962C8B-B14F-4D97-AF65-F5344CB8AC3E}">
        <p14:creationId xmlns:p14="http://schemas.microsoft.com/office/powerpoint/2010/main" val="268683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1</a:t>
            </a:r>
          </a:p>
        </p:txBody>
      </p:sp>
    </p:spTree>
    <p:extLst>
      <p:ext uri="{BB962C8B-B14F-4D97-AF65-F5344CB8AC3E}">
        <p14:creationId xmlns:p14="http://schemas.microsoft.com/office/powerpoint/2010/main" val="27604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3" name="Rectangle 52">
            <a:extLst>
              <a:ext uri="{FF2B5EF4-FFF2-40B4-BE49-F238E27FC236}">
                <a16:creationId xmlns:a16="http://schemas.microsoft.com/office/drawing/2014/main" id="{F2155CD3-83BB-4AEA-A737-FFB45BF5B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481AC0-C94A-42B2-A337-8F2BD27B4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044" y="374904"/>
            <a:ext cx="11409913"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9C990ECF-0B2F-4372-9715-326BA840E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736" y="539496"/>
            <a:ext cx="11082528" cy="57790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1A74FE3-8364-4960-9C91-DAE8EB57F100}"/>
              </a:ext>
            </a:extLst>
          </p:cNvPr>
          <p:cNvSpPr>
            <a:spLocks noGrp="1"/>
          </p:cNvSpPr>
          <p:nvPr>
            <p:ph type="title"/>
          </p:nvPr>
        </p:nvSpPr>
        <p:spPr>
          <a:xfrm>
            <a:off x="-609110" y="901530"/>
            <a:ext cx="13410220" cy="824931"/>
          </a:xfrm>
        </p:spPr>
        <p:txBody>
          <a:bodyPr>
            <a:noAutofit/>
          </a:bodyPr>
          <a:lstStyle/>
          <a:p>
            <a:pPr algn="ctr"/>
            <a:r>
              <a:rPr lang="it-IT" sz="4400" dirty="0">
                <a:solidFill>
                  <a:srgbClr val="660066"/>
                </a:solidFill>
              </a:rPr>
              <a:t>Cenni storici</a:t>
            </a:r>
          </a:p>
        </p:txBody>
      </p:sp>
      <p:graphicFrame>
        <p:nvGraphicFramePr>
          <p:cNvPr id="42" name="Diagramma 4">
            <a:extLst>
              <a:ext uri="{FF2B5EF4-FFF2-40B4-BE49-F238E27FC236}">
                <a16:creationId xmlns:a16="http://schemas.microsoft.com/office/drawing/2014/main" id="{D3884E5F-4C2F-4C1F-8CA1-39F764FA0F6D}"/>
              </a:ext>
            </a:extLst>
          </p:cNvPr>
          <p:cNvGraphicFramePr/>
          <p:nvPr>
            <p:extLst>
              <p:ext uri="{D42A27DB-BD31-4B8C-83A1-F6EECF244321}">
                <p14:modId xmlns:p14="http://schemas.microsoft.com/office/powerpoint/2010/main" val="39176984"/>
              </p:ext>
            </p:extLst>
          </p:nvPr>
        </p:nvGraphicFramePr>
        <p:xfrm>
          <a:off x="681214" y="1863621"/>
          <a:ext cx="10829571" cy="4458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613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480556" y="1060753"/>
            <a:ext cx="2607308" cy="5797247"/>
          </a:xfrm>
        </p:spPr>
        <p:txBody>
          <a:bodyPr>
            <a:normAutofit/>
          </a:bodyPr>
          <a:lstStyle/>
          <a:p>
            <a:pPr marL="0" indent="0">
              <a:buNone/>
            </a:pPr>
            <a:r>
              <a:rPr lang="it-IT" sz="2000" b="1" i="0" dirty="0">
                <a:solidFill>
                  <a:schemeClr val="tx1">
                    <a:lumMod val="85000"/>
                    <a:lumOff val="15000"/>
                  </a:schemeClr>
                </a:solidFill>
                <a:effectLst/>
                <a:latin typeface="Georgia Pro" panose="02040502050405020303" pitchFamily="18" charset="0"/>
              </a:rPr>
              <a:t>Una</a:t>
            </a:r>
            <a:r>
              <a:rPr lang="it-IT" sz="2000" b="1" i="0" dirty="0">
                <a:effectLst/>
                <a:latin typeface="Georgia Pro" panose="02040502050405020303" pitchFamily="18" charset="0"/>
              </a:rPr>
              <a:t> rete neurale artificiale </a:t>
            </a:r>
            <a:r>
              <a:rPr lang="it-IT" sz="2000" b="1" i="0" dirty="0">
                <a:solidFill>
                  <a:schemeClr val="tx1">
                    <a:lumMod val="85000"/>
                    <a:lumOff val="15000"/>
                  </a:schemeClr>
                </a:solidFill>
                <a:effectLst/>
                <a:latin typeface="Georgia Pro" panose="02040502050405020303" pitchFamily="18" charset="0"/>
              </a:rPr>
              <a:t>si definisce come </a:t>
            </a:r>
            <a:br>
              <a:rPr lang="it-IT" sz="2000" b="1" i="0" dirty="0">
                <a:solidFill>
                  <a:schemeClr val="tx1">
                    <a:lumMod val="85000"/>
                    <a:lumOff val="15000"/>
                  </a:schemeClr>
                </a:solidFill>
                <a:effectLst/>
                <a:latin typeface="Georgia Pro" panose="02040502050405020303" pitchFamily="18" charset="0"/>
              </a:rPr>
            </a:br>
            <a:r>
              <a:rPr lang="it-IT" sz="2000" b="1" i="0" dirty="0">
                <a:solidFill>
                  <a:schemeClr val="tx1">
                    <a:lumMod val="85000"/>
                    <a:lumOff val="15000"/>
                  </a:schemeClr>
                </a:solidFill>
                <a:effectLst/>
                <a:latin typeface="Georgia Pro" panose="02040502050405020303" pitchFamily="18" charset="0"/>
              </a:rPr>
              <a:t>un insieme di algoritmi e regole decisionali</a:t>
            </a:r>
            <a:r>
              <a:rPr lang="it-IT" sz="2000" b="1" dirty="0">
                <a:solidFill>
                  <a:schemeClr val="tx1">
                    <a:lumMod val="85000"/>
                    <a:lumOff val="15000"/>
                  </a:schemeClr>
                </a:solidFill>
                <a:effectLst/>
                <a:ea typeface="Calibri" panose="020F0502020204030204" pitchFamily="34" charset="0"/>
              </a:rPr>
              <a:t>, progettate al fine di riconoscere una struttura d’interesse in un determinato contesto oggetto di analisi. </a:t>
            </a:r>
          </a:p>
          <a:p>
            <a:pPr marL="0" indent="0">
              <a:buNone/>
            </a:pPr>
            <a:endParaRPr lang="it-IT" dirty="0">
              <a:solidFill>
                <a:schemeClr val="tx1">
                  <a:lumMod val="85000"/>
                  <a:lumOff val="15000"/>
                </a:schemeClr>
              </a:solidFill>
            </a:endParaRPr>
          </a:p>
          <a:p>
            <a:pPr marL="0" indent="0">
              <a:buNone/>
            </a:pPr>
            <a:endParaRPr lang="it-IT" dirty="0">
              <a:solidFill>
                <a:schemeClr val="tx1">
                  <a:lumMod val="85000"/>
                  <a:lumOff val="15000"/>
                </a:schemeClr>
              </a:solidFill>
            </a:endParaRPr>
          </a:p>
        </p:txBody>
      </p:sp>
      <p:sp>
        <p:nvSpPr>
          <p:cNvPr id="30" name="Rectangle 29">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Immagine 5">
            <a:extLst>
              <a:ext uri="{FF2B5EF4-FFF2-40B4-BE49-F238E27FC236}">
                <a16:creationId xmlns:a16="http://schemas.microsoft.com/office/drawing/2014/main" id="{238C155B-6F37-45D3-A687-680E66EAEDDF}"/>
              </a:ext>
            </a:extLst>
          </p:cNvPr>
          <p:cNvPicPr>
            <a:picLocks noChangeAspect="1"/>
          </p:cNvPicPr>
          <p:nvPr/>
        </p:nvPicPr>
        <p:blipFill rotWithShape="1">
          <a:blip r:embed="rId3">
            <a:extLst>
              <a:ext uri="{28A0092B-C50C-407E-A947-70E740481C1C}">
                <a14:useLocalDpi xmlns:a14="http://schemas.microsoft.com/office/drawing/2010/main" val="0"/>
              </a:ext>
            </a:extLst>
          </a:blip>
          <a:srcRect r="1360"/>
          <a:stretch/>
        </p:blipFill>
        <p:spPr>
          <a:xfrm>
            <a:off x="5031914" y="611334"/>
            <a:ext cx="5252963" cy="5635332"/>
          </a:xfrm>
          <a:prstGeom prst="rect">
            <a:avLst/>
          </a:prstGeom>
        </p:spPr>
      </p:pic>
    </p:spTree>
    <p:extLst>
      <p:ext uri="{BB962C8B-B14F-4D97-AF65-F5344CB8AC3E}">
        <p14:creationId xmlns:p14="http://schemas.microsoft.com/office/powerpoint/2010/main" val="31060109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4721BC-3969-4EE6-8A58-1A185BEB2B33}"/>
              </a:ext>
            </a:extLst>
          </p:cNvPr>
          <p:cNvSpPr>
            <a:spLocks noGrp="1"/>
          </p:cNvSpPr>
          <p:nvPr>
            <p:ph type="title"/>
          </p:nvPr>
        </p:nvSpPr>
        <p:spPr>
          <a:xfrm>
            <a:off x="1066800" y="438150"/>
            <a:ext cx="10058400" cy="1371600"/>
          </a:xfrm>
        </p:spPr>
        <p:txBody>
          <a:bodyPr>
            <a:normAutofit/>
          </a:bodyPr>
          <a:lstStyle/>
          <a:p>
            <a:pPr algn="ctr"/>
            <a:r>
              <a:rPr lang="it-IT" sz="4400" dirty="0">
                <a:solidFill>
                  <a:srgbClr val="660066"/>
                </a:solidFill>
              </a:rPr>
              <a:t>Modello neuronale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FA66AF2-7D3B-45FC-968F-E92F12D8FCE3}"/>
                  </a:ext>
                </a:extLst>
              </p:cNvPr>
              <p:cNvSpPr>
                <a:spLocks noGrp="1"/>
              </p:cNvSpPr>
              <p:nvPr>
                <p:ph idx="1"/>
              </p:nvPr>
            </p:nvSpPr>
            <p:spPr>
              <a:xfrm>
                <a:off x="876300" y="1809750"/>
                <a:ext cx="10668000" cy="4405656"/>
              </a:xfrm>
            </p:spPr>
            <p:txBody>
              <a:bodyPr>
                <a:normAutofit fontScale="92500" lnSpcReduction="10000"/>
              </a:bodyPr>
              <a:lstStyle/>
              <a:p>
                <a:pPr marL="0" marR="0" lvl="0" indent="0" algn="l" defTabSz="914400" rtl="0" eaLnBrk="1" fontAlgn="auto" latinLnBrk="0" hangingPunct="1">
                  <a:lnSpc>
                    <a:spcPct val="90000"/>
                  </a:lnSpc>
                  <a:spcBef>
                    <a:spcPts val="900"/>
                  </a:spcBef>
                  <a:spcAft>
                    <a:spcPts val="0"/>
                  </a:spcAft>
                  <a:buClr>
                    <a:prstClr val="black">
                      <a:lumMod val="85000"/>
                      <a:lumOff val="15000"/>
                    </a:prstClr>
                  </a:buClr>
                  <a:buSzTx/>
                  <a:buFont typeface="Garamond" pitchFamily="18" charset="0"/>
                  <a:buNone/>
                  <a:tabLst/>
                  <a:defRPr/>
                </a:pP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In termini matematici, il </a:t>
                </a:r>
                <a:r>
                  <a:rPr kumimoji="0" lang="it-IT" sz="2600" b="1" i="0" u="none" strike="noStrike" kern="1200" cap="none" spc="0" normalizeH="0" baseline="0" noProof="0" dirty="0">
                    <a:ln>
                      <a:noFill/>
                    </a:ln>
                    <a:solidFill>
                      <a:prstClr val="black"/>
                    </a:solidFill>
                    <a:effectLst/>
                    <a:uLnTx/>
                    <a:uFillTx/>
                    <a:latin typeface="Georgia Pro" panose="02020404030301010803"/>
                    <a:ea typeface="+mn-ea"/>
                    <a:cs typeface="+mn-cs"/>
                  </a:rPr>
                  <a:t>k-esimo neurone di una ANN </a:t>
                </a: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è descritto da due equazioni:</a:t>
                </a:r>
              </a:p>
              <a:p>
                <a:pPr marL="0" marR="0" lvl="0" indent="0" algn="l" defTabSz="914400" rtl="0" eaLnBrk="1" fontAlgn="auto" latinLnBrk="0" hangingPunct="1">
                  <a:lnSpc>
                    <a:spcPct val="90000"/>
                  </a:lnSpc>
                  <a:spcBef>
                    <a:spcPts val="900"/>
                  </a:spcBef>
                  <a:spcAft>
                    <a:spcPts val="0"/>
                  </a:spcAft>
                  <a:buClr>
                    <a:prstClr val="black">
                      <a:lumMod val="85000"/>
                      <a:lumOff val="15000"/>
                    </a:prstClr>
                  </a:buClr>
                  <a:buSzTx/>
                  <a:buFont typeface="Garamond" pitchFamily="18" charset="0"/>
                  <a:buNone/>
                  <a:tabLst/>
                  <a:defRPr/>
                </a:pPr>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14:m>
                  <m:oMathPara xmlns:m="http://schemas.openxmlformats.org/officeDocument/2006/math">
                    <m:oMathParaPr>
                      <m:jc m:val="centerGroup"/>
                    </m:oMathParaPr>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nary>
                        <m:naryPr>
                          <m:chr m:val="∑"/>
                          <m:limLoc m:val="subSup"/>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p>
                        <m:e>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𝑘𝑗</m:t>
                              </m:r>
                            </m:sub>
                          </m:sSub>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nary>
                    </m:oMath>
                  </m:oMathPara>
                </a14:m>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14:m>
                  <m:oMathPara xmlns:m="http://schemas.openxmlformats.org/officeDocument/2006/math">
                    <m:oMathParaPr>
                      <m:jc m:val="centerGroup"/>
                    </m:oMathParaPr>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𝜑</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oMath>
                  </m:oMathPara>
                </a14:m>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dove:</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sono gli input e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𝑘𝑗</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i rispettivi pesi sinaptici;</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è la combinazione algebrica del k-esimo neurone che sommata al valore di soglia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costituisce il potenziale di attivazione del neurone;</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l’output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è ottenuto assegnando una funzione di attivazione </a:t>
                </a:r>
                <a14:m>
                  <m:oMath xmlns:m="http://schemas.openxmlformats.org/officeDocument/2006/math">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𝜑</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al potenziale </a:t>
                </a:r>
                <a14:m>
                  <m:oMath xmlns:m="http://schemas.openxmlformats.org/officeDocument/2006/math">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r>
                      <a:rPr kumimoji="0" lang="it-IT" sz="2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lang="it-IT" dirty="0"/>
              </a:p>
            </p:txBody>
          </p:sp>
        </mc:Choice>
        <mc:Fallback xmlns="">
          <p:sp>
            <p:nvSpPr>
              <p:cNvPr id="3" name="Segnaposto contenuto 2">
                <a:extLst>
                  <a:ext uri="{FF2B5EF4-FFF2-40B4-BE49-F238E27FC236}">
                    <a16:creationId xmlns:a16="http://schemas.microsoft.com/office/drawing/2014/main" id="{6FA66AF2-7D3B-45FC-968F-E92F12D8FCE3}"/>
                  </a:ext>
                </a:extLst>
              </p:cNvPr>
              <p:cNvSpPr>
                <a:spLocks noGrp="1" noRot="1" noChangeAspect="1" noMove="1" noResize="1" noEditPoints="1" noAdjustHandles="1" noChangeArrowheads="1" noChangeShapeType="1" noTextEdit="1"/>
              </p:cNvSpPr>
              <p:nvPr>
                <p:ph idx="1"/>
              </p:nvPr>
            </p:nvSpPr>
            <p:spPr>
              <a:xfrm>
                <a:off x="876300" y="1809750"/>
                <a:ext cx="10668000" cy="4405656"/>
              </a:xfrm>
              <a:blipFill>
                <a:blip r:embed="rId3"/>
                <a:stretch>
                  <a:fillRect l="-914" t="-2766" r="-914"/>
                </a:stretch>
              </a:blipFill>
            </p:spPr>
            <p:txBody>
              <a:bodyPr/>
              <a:lstStyle/>
              <a:p>
                <a:r>
                  <a:rPr lang="it-IT">
                    <a:noFill/>
                  </a:rPr>
                  <a:t> </a:t>
                </a:r>
              </a:p>
            </p:txBody>
          </p:sp>
        </mc:Fallback>
      </mc:AlternateContent>
    </p:spTree>
    <p:extLst>
      <p:ext uri="{BB962C8B-B14F-4D97-AF65-F5344CB8AC3E}">
        <p14:creationId xmlns:p14="http://schemas.microsoft.com/office/powerpoint/2010/main" val="234173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755B45-957A-4742-A9E3-0CE010E5D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06138D8-324C-4D6A-BBEC-8F609F33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317271"/>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8" name="Immagine 7">
            <a:extLst>
              <a:ext uri="{FF2B5EF4-FFF2-40B4-BE49-F238E27FC236}">
                <a16:creationId xmlns:a16="http://schemas.microsoft.com/office/drawing/2014/main" id="{6F7AEAA4-84D7-4D00-BAB0-E43DA8F07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703" y="480329"/>
            <a:ext cx="2203703" cy="1655064"/>
          </a:xfrm>
          <a:prstGeom prst="rect">
            <a:avLst/>
          </a:prstGeom>
        </p:spPr>
      </p:pic>
      <p:sp>
        <p:nvSpPr>
          <p:cNvPr id="25" name="Rectangle 24">
            <a:extLst>
              <a:ext uri="{FF2B5EF4-FFF2-40B4-BE49-F238E27FC236}">
                <a16:creationId xmlns:a16="http://schemas.microsoft.com/office/drawing/2014/main" id="{08868F16-B2BC-46C1-B46D-A5CB3A62B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2457622"/>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3" name="Immagine 2">
            <a:extLst>
              <a:ext uri="{FF2B5EF4-FFF2-40B4-BE49-F238E27FC236}">
                <a16:creationId xmlns:a16="http://schemas.microsoft.com/office/drawing/2014/main" id="{641293C5-D2CB-4EAB-A9E1-6846757958B6}"/>
              </a:ext>
            </a:extLst>
          </p:cNvPr>
          <p:cNvPicPr>
            <a:picLocks noChangeAspect="1"/>
          </p:cNvPicPr>
          <p:nvPr/>
        </p:nvPicPr>
        <p:blipFill>
          <a:blip r:embed="rId4"/>
          <a:stretch>
            <a:fillRect/>
          </a:stretch>
        </p:blipFill>
        <p:spPr>
          <a:xfrm>
            <a:off x="1099168" y="2620680"/>
            <a:ext cx="2314774" cy="1655064"/>
          </a:xfrm>
          <a:prstGeom prst="rect">
            <a:avLst/>
          </a:prstGeom>
        </p:spPr>
      </p:pic>
      <p:sp>
        <p:nvSpPr>
          <p:cNvPr id="27" name="Rectangle 26">
            <a:extLst>
              <a:ext uri="{FF2B5EF4-FFF2-40B4-BE49-F238E27FC236}">
                <a16:creationId xmlns:a16="http://schemas.microsoft.com/office/drawing/2014/main" id="{8A0B9327-25BA-4F08-AA14-9FE25BD4C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4639075"/>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4" name="Immagine 3">
            <a:extLst>
              <a:ext uri="{FF2B5EF4-FFF2-40B4-BE49-F238E27FC236}">
                <a16:creationId xmlns:a16="http://schemas.microsoft.com/office/drawing/2014/main" id="{F8AF5AE8-72D6-4844-A44B-85C43AA2A6A8}"/>
              </a:ext>
            </a:extLst>
          </p:cNvPr>
          <p:cNvPicPr>
            <a:picLocks noChangeAspect="1"/>
          </p:cNvPicPr>
          <p:nvPr/>
        </p:nvPicPr>
        <p:blipFill>
          <a:blip r:embed="rId5"/>
          <a:stretch>
            <a:fillRect/>
          </a:stretch>
        </p:blipFill>
        <p:spPr>
          <a:xfrm>
            <a:off x="1061563" y="4802133"/>
            <a:ext cx="2389984" cy="1655064"/>
          </a:xfrm>
          <a:prstGeom prst="rect">
            <a:avLst/>
          </a:prstGeom>
        </p:spPr>
      </p:pic>
      <p:sp>
        <p:nvSpPr>
          <p:cNvPr id="29" name="Rectangle 28">
            <a:extLst>
              <a:ext uri="{FF2B5EF4-FFF2-40B4-BE49-F238E27FC236}">
                <a16:creationId xmlns:a16="http://schemas.microsoft.com/office/drawing/2014/main" id="{44FE01E5-387C-4105-BA22-BB0F83D2D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736" y="237744"/>
            <a:ext cx="7613567" cy="6382512"/>
          </a:xfrm>
          <a:prstGeom prst="rect">
            <a:avLst/>
          </a:prstGeom>
          <a:solidFill>
            <a:schemeClr val="bg1">
              <a:lumMod val="75000"/>
              <a:alpha val="6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991EB720-A2E8-4C62-BDBB-5627006D7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9522" y="374904"/>
            <a:ext cx="7310622" cy="6108192"/>
          </a:xfrm>
          <a:prstGeom prst="rect">
            <a:avLst/>
          </a:prstGeom>
          <a:noFill/>
          <a:ln w="6350" cap="sq" cmpd="sng" algn="ctr">
            <a:solidFill>
              <a:schemeClr val="tx1">
                <a:lumMod val="75000"/>
                <a:lumOff val="25000"/>
              </a:schemeClr>
            </a:solidFill>
            <a:prstDash val="solid"/>
            <a:miter lim="800000"/>
          </a:ln>
          <a:effectLst/>
        </p:spPr>
      </p:sp>
      <p:sp>
        <p:nvSpPr>
          <p:cNvPr id="2" name="Titolo 1">
            <a:extLst>
              <a:ext uri="{FF2B5EF4-FFF2-40B4-BE49-F238E27FC236}">
                <a16:creationId xmlns:a16="http://schemas.microsoft.com/office/drawing/2014/main" id="{EF1F8EF3-90D9-4778-8783-B32DF3D1498A}"/>
              </a:ext>
            </a:extLst>
          </p:cNvPr>
          <p:cNvSpPr>
            <a:spLocks noGrp="1"/>
          </p:cNvSpPr>
          <p:nvPr>
            <p:ph type="title"/>
          </p:nvPr>
        </p:nvSpPr>
        <p:spPr>
          <a:xfrm>
            <a:off x="4767587" y="537436"/>
            <a:ext cx="6359070" cy="770425"/>
          </a:xfrm>
        </p:spPr>
        <p:txBody>
          <a:bodyPr>
            <a:normAutofit fontScale="90000"/>
          </a:bodyPr>
          <a:lstStyle/>
          <a:p>
            <a:r>
              <a:rPr lang="it-IT" sz="4400" dirty="0">
                <a:solidFill>
                  <a:srgbClr val="660066"/>
                </a:solidFill>
              </a:rPr>
              <a:t>Funzioni di attivazione</a:t>
            </a:r>
            <a:br>
              <a:rPr lang="en-US" sz="3500" b="1" dirty="0"/>
            </a:br>
            <a:endParaRPr lang="it-IT" sz="3500" dirty="0"/>
          </a:p>
        </p:txBody>
      </p:sp>
      <p:sp>
        <p:nvSpPr>
          <p:cNvPr id="9" name="Content Placeholder 13">
            <a:extLst>
              <a:ext uri="{FF2B5EF4-FFF2-40B4-BE49-F238E27FC236}">
                <a16:creationId xmlns:a16="http://schemas.microsoft.com/office/drawing/2014/main" id="{FE6EA656-057A-4421-BAC2-D7ED09869085}"/>
              </a:ext>
            </a:extLst>
          </p:cNvPr>
          <p:cNvSpPr>
            <a:spLocks noGrp="1"/>
          </p:cNvSpPr>
          <p:nvPr>
            <p:ph idx="1"/>
          </p:nvPr>
        </p:nvSpPr>
        <p:spPr>
          <a:xfrm>
            <a:off x="-2429926" y="728693"/>
            <a:ext cx="170173" cy="193955"/>
          </a:xfrm>
        </p:spPr>
        <p:txBody>
          <a:bodyPr>
            <a:normAutofit fontScale="25000" lnSpcReduction="20000"/>
          </a:bodyPr>
          <a:lstStyle/>
          <a:p>
            <a:pPr marL="0" indent="0">
              <a:lnSpc>
                <a:spcPct val="110000"/>
              </a:lnSpc>
              <a:buNone/>
            </a:pPr>
            <a:br>
              <a:rPr lang="it-IT" sz="1300" dirty="0">
                <a:effectLst/>
                <a:ea typeface="Times New Roman" panose="02020603050405020304" pitchFamily="18" charset="0"/>
              </a:rPr>
            </a:br>
            <a:endParaRPr lang="en-US" sz="1300" b="1" dirty="0"/>
          </a:p>
          <a:p>
            <a:pPr marL="0" indent="0">
              <a:lnSpc>
                <a:spcPct val="110000"/>
              </a:lnSpc>
              <a:buNone/>
            </a:pPr>
            <a:endParaRPr lang="en-US" sz="1300" b="1" dirty="0"/>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E08EC36-7DBF-4D1B-8E8F-246A3DF4B481}"/>
                  </a:ext>
                </a:extLst>
              </p:cNvPr>
              <p:cNvSpPr txBox="1"/>
              <p:nvPr/>
            </p:nvSpPr>
            <p:spPr>
              <a:xfrm>
                <a:off x="4630428" y="1009996"/>
                <a:ext cx="6975566" cy="5307543"/>
              </a:xfrm>
              <a:prstGeom prst="rect">
                <a:avLst/>
              </a:prstGeom>
              <a:noFill/>
            </p:spPr>
            <p:txBody>
              <a:bodyPr wrap="square" rtlCol="0">
                <a:spAutoFit/>
              </a:bodyPr>
              <a:lstStyle/>
              <a:p>
                <a:pPr marL="0" indent="0">
                  <a:lnSpc>
                    <a:spcPct val="110000"/>
                  </a:lnSpc>
                  <a:buNone/>
                </a:pPr>
                <a:r>
                  <a:rPr lang="en-US" sz="2000" b="1" dirty="0">
                    <a:solidFill>
                      <a:srgbClr val="660066"/>
                    </a:solidFill>
                  </a:rPr>
                  <a:t>FUNZIONE LINEARE</a:t>
                </a:r>
                <a:br>
                  <a:rPr lang="en-US" b="1" dirty="0"/>
                </a:br>
                <a14:m>
                  <m:oMath xmlns:m="http://schemas.openxmlformats.org/officeDocument/2006/math">
                    <m:r>
                      <a:rPr lang="it-IT" sz="20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it-IT" sz="2000" i="1">
                            <a:effectLst/>
                            <a:latin typeface="Cambria Math" panose="02040503050406030204" pitchFamily="18" charset="0"/>
                          </a:rPr>
                        </m:ctrlPr>
                      </m:dPr>
                      <m:e>
                        <m:r>
                          <a:rPr lang="it-IT" sz="2000" i="1">
                            <a:effectLst/>
                            <a:latin typeface="Cambria Math" panose="02040503050406030204" pitchFamily="18" charset="0"/>
                            <a:ea typeface="Calibri" panose="020F0502020204030204" pitchFamily="34" charset="0"/>
                            <a:cs typeface="Times New Roman" panose="02020603050405020304" pitchFamily="18" charset="0"/>
                          </a:rPr>
                          <m:t>𝑣</m:t>
                        </m:r>
                      </m:e>
                    </m:d>
                    <m:r>
                      <a:rPr lang="it-IT" sz="2000" i="1">
                        <a:effectLst/>
                        <a:latin typeface="Cambria Math" panose="02040503050406030204" pitchFamily="18" charset="0"/>
                        <a:ea typeface="Calibri" panose="020F0502020204030204" pitchFamily="34" charset="0"/>
                        <a:cs typeface="Times New Roman" panose="02020603050405020304" pitchFamily="18" charset="0"/>
                      </a:rPr>
                      <m:t>=</m:t>
                    </m:r>
                    <m:r>
                      <a:rPr lang="it-IT" sz="2000" i="1">
                        <a:effectLst/>
                        <a:latin typeface="Cambria Math" panose="02040503050406030204" pitchFamily="18" charset="0"/>
                        <a:ea typeface="Calibri" panose="020F0502020204030204" pitchFamily="34" charset="0"/>
                        <a:cs typeface="Times New Roman" panose="02020603050405020304" pitchFamily="18" charset="0"/>
                      </a:rPr>
                      <m:t>𝑘𝑣</m:t>
                    </m:r>
                    <m:r>
                      <a:rPr lang="it-IT" sz="20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it-IT" sz="2000" dirty="0">
                    <a:effectLst/>
                    <a:ea typeface="Times New Roman" panose="02020603050405020304" pitchFamily="18" charset="0"/>
                  </a:rPr>
                  <a:t> </a:t>
                </a:r>
                <a:r>
                  <a:rPr lang="it-IT" i="1" dirty="0">
                    <a:effectLst/>
                    <a:ea typeface="Times New Roman" panose="02020603050405020304" pitchFamily="18" charset="0"/>
                  </a:rPr>
                  <a:t>(</a:t>
                </a:r>
                <a:r>
                  <a:rPr lang="it-IT" i="1" dirty="0">
                    <a:ea typeface="Times New Roman" panose="02020603050405020304" pitchFamily="18" charset="0"/>
                    <a:cs typeface="Times New Roman" panose="02020603050405020304" pitchFamily="18" charset="0"/>
                  </a:rPr>
                  <a:t>k </a:t>
                </a:r>
                <a:r>
                  <a:rPr lang="it-IT" i="1" dirty="0">
                    <a:effectLst/>
                    <a:ea typeface="Times New Roman" panose="02020603050405020304" pitchFamily="18" charset="0"/>
                  </a:rPr>
                  <a:t>costante di scala)</a:t>
                </a:r>
              </a:p>
              <a:p>
                <a:pPr marL="0" indent="0">
                  <a:lnSpc>
                    <a:spcPct val="110000"/>
                  </a:lnSpc>
                  <a:buNone/>
                </a:pPr>
                <a:r>
                  <a:rPr lang="it-IT" dirty="0"/>
                  <a:t>Funzione di attivazione lineare saturata:</a:t>
                </a:r>
              </a:p>
              <a:p>
                <a:pPr marL="0" indent="0">
                  <a:lnSpc>
                    <a:spcPct val="110000"/>
                  </a:lnSpc>
                  <a:buNone/>
                </a:pPr>
                <a14:m>
                  <m:oMath xmlns:m="http://schemas.openxmlformats.org/officeDocument/2006/math">
                    <m:r>
                      <a:rPr lang="it-IT" i="1">
                        <a:latin typeface="Cambria Math" panose="02040503050406030204" pitchFamily="18" charset="0"/>
                      </a:rPr>
                      <m:t>𝜑</m:t>
                    </m:r>
                    <m:d>
                      <m:dPr>
                        <m:ctrlPr>
                          <a:rPr lang="it-IT" i="1">
                            <a:latin typeface="Cambria Math" panose="02040503050406030204" pitchFamily="18" charset="0"/>
                          </a:rPr>
                        </m:ctrlPr>
                      </m:dPr>
                      <m:e>
                        <m:r>
                          <a:rPr lang="it-IT" i="1">
                            <a:latin typeface="Cambria Math" panose="02040503050406030204" pitchFamily="18" charset="0"/>
                          </a:rPr>
                          <m:t>𝑣</m:t>
                        </m:r>
                      </m:e>
                    </m:d>
                    <m:r>
                      <a:rPr lang="it-IT" i="1">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a:latin typeface="Cambria Math" panose="02040503050406030204" pitchFamily="18" charset="0"/>
                              </a:rPr>
                            </m:ctrlPr>
                          </m:eqArrPr>
                          <m:e>
                            <m:r>
                              <a:rPr lang="it-IT" i="1">
                                <a:latin typeface="Cambria Math" panose="02040503050406030204" pitchFamily="18" charset="0"/>
                              </a:rPr>
                              <m:t> </m:t>
                            </m:r>
                            <m:r>
                              <a:rPr lang="it-IT" i="1">
                                <a:latin typeface="Cambria Math" panose="02040503050406030204" pitchFamily="18" charset="0"/>
                              </a:rPr>
                              <m:t>𝑘</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r>
                              <a:rPr lang="it-IT" i="1">
                                <a:latin typeface="Cambria Math" panose="02040503050406030204" pitchFamily="18" charset="0"/>
                              </a:rPr>
                              <m:t>𝑣</m:t>
                            </m:r>
                            <m:r>
                              <a:rPr lang="it-IT" i="1">
                                <a:latin typeface="Cambria Math" panose="02040503050406030204" pitchFamily="18" charset="0"/>
                              </a:rPr>
                              <m:t>&gt;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e>
                          <m:e>
                            <m:r>
                              <a:rPr lang="it-IT" i="1">
                                <a:latin typeface="Cambria Math" panose="02040503050406030204" pitchFamily="18" charset="0"/>
                              </a:rPr>
                              <m:t>  </m:t>
                            </m:r>
                            <m:r>
                              <a:rPr lang="it-IT" i="1">
                                <a:latin typeface="Cambria Math" panose="02040503050406030204" pitchFamily="18" charset="0"/>
                              </a:rPr>
                              <m:t>𝑘𝑣</m:t>
                            </m:r>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𝑣</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e>
                          <m:e>
                            <m:r>
                              <a:rPr lang="it-IT" i="1">
                                <a:latin typeface="Cambria Math" panose="02040503050406030204" pitchFamily="18" charset="0"/>
                              </a:rPr>
                              <m:t>  </m:t>
                            </m:r>
                            <m:r>
                              <a:rPr lang="it-IT" i="1">
                                <a:latin typeface="Cambria Math" panose="02040503050406030204" pitchFamily="18" charset="0"/>
                              </a:rPr>
                              <m:t>𝑘</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r>
                              <a:rPr lang="it-IT" i="1">
                                <a:latin typeface="Cambria Math" panose="02040503050406030204" pitchFamily="18" charset="0"/>
                              </a:rPr>
                              <m:t>𝑣</m:t>
                            </m:r>
                            <m:r>
                              <a:rPr lang="it-IT" i="1">
                                <a:latin typeface="Cambria Math" panose="02040503050406030204" pitchFamily="18" charset="0"/>
                              </a:rPr>
                              <m:t>&lt;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e>
                        </m:eqArr>
                      </m:e>
                    </m:d>
                    <m:r>
                      <a:rPr lang="it-IT" i="1">
                        <a:latin typeface="Cambria Math" panose="02040503050406030204" pitchFamily="18" charset="0"/>
                      </a:rPr>
                      <m:t>    </m:t>
                    </m:r>
                  </m:oMath>
                </a14:m>
                <a:r>
                  <a:rPr lang="it-IT" dirty="0"/>
                  <a:t>; lineare solo nel codominio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sSub>
                      <m:sSubPr>
                        <m:ctrlPr>
                          <a:rPr lang="it-IT" i="1">
                            <a:latin typeface="Cambria Math" panose="02040503050406030204" pitchFamily="18" charset="0"/>
                          </a:rPr>
                        </m:ctrlPr>
                      </m:sSubPr>
                      <m:e>
                        <m:r>
                          <a:rPr lang="it-IT" i="1">
                            <a:latin typeface="Cambria Math" panose="02040503050406030204" pitchFamily="18" charset="0"/>
                          </a:rPr>
                          <m:t>,</m:t>
                        </m:r>
                        <m:r>
                          <a:rPr lang="it-IT" i="1">
                            <a:latin typeface="Cambria Math" panose="02040503050406030204" pitchFamily="18" charset="0"/>
                          </a:rPr>
                          <m:t>𝜗</m:t>
                        </m:r>
                      </m:e>
                      <m:sub>
                        <m:r>
                          <a:rPr lang="it-IT" i="1">
                            <a:latin typeface="Cambria Math" panose="02040503050406030204" pitchFamily="18" charset="0"/>
                          </a:rPr>
                          <m:t>2</m:t>
                        </m:r>
                      </m:sub>
                    </m:sSub>
                  </m:oMath>
                </a14:m>
                <a:r>
                  <a:rPr lang="it-IT" dirty="0"/>
                  <a:t>]</a:t>
                </a:r>
                <a:r>
                  <a:rPr lang="it-IT" i="1" dirty="0"/>
                  <a:t>.</a:t>
                </a:r>
                <a:br>
                  <a:rPr lang="it-IT" i="1" dirty="0"/>
                </a:br>
                <a:endParaRPr lang="it-IT" i="1" dirty="0"/>
              </a:p>
              <a:p>
                <a:pPr marL="0" indent="0">
                  <a:lnSpc>
                    <a:spcPct val="110000"/>
                  </a:lnSpc>
                  <a:buNone/>
                </a:pPr>
                <a:r>
                  <a:rPr lang="it-IT" sz="2000" b="1" dirty="0">
                    <a:solidFill>
                      <a:srgbClr val="660066"/>
                    </a:solidFill>
                  </a:rPr>
                  <a:t>FUNZIONE A GRADINO</a:t>
                </a:r>
                <a:endParaRPr lang="en-US" sz="2000" b="1" dirty="0">
                  <a:solidFill>
                    <a:srgbClr val="660066"/>
                  </a:solidFill>
                </a:endParaRPr>
              </a:p>
              <a:p>
                <a:pPr marL="0" indent="0">
                  <a:lnSpc>
                    <a:spcPct val="110000"/>
                  </a:lnSpc>
                  <a:buNone/>
                </a:pPr>
                <a14:m>
                  <m:oMathPara xmlns:m="http://schemas.openxmlformats.org/officeDocument/2006/math">
                    <m:oMathParaPr>
                      <m:jc m:val="left"/>
                    </m:oMathParaPr>
                    <m:oMath xmlns:m="http://schemas.openxmlformats.org/officeDocument/2006/math">
                      <m:r>
                        <a:rPr lang="it-IT" sz="2000" i="1" smtClean="0">
                          <a:effectLst/>
                          <a:latin typeface="Cambria Math" panose="02040503050406030204" pitchFamily="18" charset="0"/>
                          <a:ea typeface="Calibri" panose="020F0502020204030204" pitchFamily="34" charset="0"/>
                        </a:rPr>
                        <m:t>𝜑</m:t>
                      </m:r>
                      <m:d>
                        <m:dPr>
                          <m:ctrlPr>
                            <a:rPr lang="it-IT" sz="2000" i="1">
                              <a:effectLst/>
                              <a:latin typeface="Cambria Math" panose="02040503050406030204" pitchFamily="18" charset="0"/>
                              <a:ea typeface="Calibri" panose="020F0502020204030204" pitchFamily="34" charset="0"/>
                            </a:rPr>
                          </m:ctrlPr>
                        </m:dPr>
                        <m:e>
                          <m:r>
                            <a:rPr lang="it-IT" sz="2000" i="1">
                              <a:effectLst/>
                              <a:latin typeface="Cambria Math" panose="02040503050406030204" pitchFamily="18" charset="0"/>
                              <a:ea typeface="Calibri" panose="020F0502020204030204" pitchFamily="34" charset="0"/>
                            </a:rPr>
                            <m:t>𝑣</m:t>
                          </m:r>
                        </m:e>
                      </m:d>
                      <m:r>
                        <a:rPr lang="it-IT" sz="2000" i="1">
                          <a:effectLst/>
                          <a:latin typeface="Cambria Math" panose="02040503050406030204" pitchFamily="18" charset="0"/>
                          <a:ea typeface="Calibri" panose="020F0502020204030204" pitchFamily="34" charset="0"/>
                        </a:rPr>
                        <m:t> =</m:t>
                      </m:r>
                      <m:d>
                        <m:dPr>
                          <m:begChr m:val="{"/>
                          <m:endChr m:val=""/>
                          <m:ctrlPr>
                            <a:rPr lang="it-IT" sz="2000" i="1">
                              <a:effectLst/>
                              <a:latin typeface="Cambria Math" panose="02040503050406030204" pitchFamily="18" charset="0"/>
                              <a:ea typeface="Calibri" panose="020F0502020204030204" pitchFamily="34" charset="0"/>
                            </a:rPr>
                          </m:ctrlPr>
                        </m:dPr>
                        <m:e>
                          <m:eqArr>
                            <m:eqArrPr>
                              <m:ctrlPr>
                                <a:rPr lang="it-IT" sz="2000" i="1">
                                  <a:effectLst/>
                                  <a:latin typeface="Cambria Math" panose="02040503050406030204" pitchFamily="18" charset="0"/>
                                  <a:ea typeface="Calibri" panose="020F0502020204030204" pitchFamily="34" charset="0"/>
                                </a:rPr>
                              </m:ctrlPr>
                            </m:eqArrPr>
                            <m:e>
                              <m:r>
                                <a:rPr lang="it-IT" sz="2000" i="1">
                                  <a:effectLst/>
                                  <a:latin typeface="Cambria Math" panose="02040503050406030204" pitchFamily="18" charset="0"/>
                                  <a:ea typeface="Calibri" panose="020F0502020204030204" pitchFamily="34" charset="0"/>
                                </a:rPr>
                                <m:t>1  </m:t>
                              </m:r>
                              <m:r>
                                <a:rPr lang="it-IT" sz="2000" i="1">
                                  <a:effectLst/>
                                  <a:latin typeface="Cambria Math" panose="02040503050406030204" pitchFamily="18" charset="0"/>
                                  <a:ea typeface="Calibri" panose="020F0502020204030204" pitchFamily="34" charset="0"/>
                                </a:rPr>
                                <m:t>𝑠𝑒</m:t>
                              </m:r>
                              <m:r>
                                <a:rPr lang="it-IT" sz="2000" i="1">
                                  <a:effectLst/>
                                  <a:latin typeface="Cambria Math" panose="02040503050406030204" pitchFamily="18" charset="0"/>
                                  <a:ea typeface="Calibri" panose="020F0502020204030204" pitchFamily="34" charset="0"/>
                                </a:rPr>
                                <m:t>  &amp;</m:t>
                              </m:r>
                              <m:r>
                                <a:rPr lang="it-IT" sz="2000" i="1">
                                  <a:effectLst/>
                                  <a:latin typeface="Cambria Math" panose="02040503050406030204" pitchFamily="18" charset="0"/>
                                  <a:ea typeface="Calibri" panose="020F0502020204030204" pitchFamily="34" charset="0"/>
                                </a:rPr>
                                <m:t>𝑣</m:t>
                              </m:r>
                              <m:r>
                                <a:rPr lang="it-IT" sz="2000" i="1">
                                  <a:effectLst/>
                                  <a:latin typeface="Cambria Math" panose="02040503050406030204" pitchFamily="18" charset="0"/>
                                  <a:ea typeface="Calibri" panose="020F0502020204030204" pitchFamily="34" charset="0"/>
                                </a:rPr>
                                <m:t>≥</m:t>
                              </m:r>
                              <m:r>
                                <a:rPr lang="it-IT" sz="2000" i="1">
                                  <a:effectLst/>
                                  <a:latin typeface="Cambria Math" panose="02040503050406030204" pitchFamily="18" charset="0"/>
                                  <a:ea typeface="Calibri" panose="020F0502020204030204" pitchFamily="34" charset="0"/>
                                </a:rPr>
                                <m:t>𝜗</m:t>
                              </m:r>
                            </m:e>
                            <m:e>
                              <m:r>
                                <a:rPr lang="it-IT" sz="2000" i="1">
                                  <a:effectLst/>
                                  <a:latin typeface="Cambria Math" panose="02040503050406030204" pitchFamily="18" charset="0"/>
                                  <a:ea typeface="Calibri" panose="020F0502020204030204" pitchFamily="34" charset="0"/>
                                </a:rPr>
                                <m:t>0  </m:t>
                              </m:r>
                              <m:r>
                                <a:rPr lang="it-IT" sz="2000" i="1">
                                  <a:effectLst/>
                                  <a:latin typeface="Cambria Math" panose="02040503050406030204" pitchFamily="18" charset="0"/>
                                  <a:ea typeface="Calibri" panose="020F0502020204030204" pitchFamily="34" charset="0"/>
                                </a:rPr>
                                <m:t>𝑠𝑒</m:t>
                              </m:r>
                              <m:r>
                                <a:rPr lang="it-IT" sz="2000" i="1">
                                  <a:effectLst/>
                                  <a:latin typeface="Cambria Math" panose="02040503050406030204" pitchFamily="18" charset="0"/>
                                  <a:ea typeface="Calibri" panose="020F0502020204030204" pitchFamily="34" charset="0"/>
                                </a:rPr>
                                <m:t>  &amp;</m:t>
                              </m:r>
                              <m:r>
                                <a:rPr lang="it-IT" sz="2000" i="1">
                                  <a:effectLst/>
                                  <a:latin typeface="Cambria Math" panose="02040503050406030204" pitchFamily="18" charset="0"/>
                                  <a:ea typeface="Calibri" panose="020F0502020204030204" pitchFamily="34" charset="0"/>
                                </a:rPr>
                                <m:t>𝑣</m:t>
                              </m:r>
                              <m:r>
                                <a:rPr lang="it-IT" sz="2000" i="1">
                                  <a:effectLst/>
                                  <a:latin typeface="Cambria Math" panose="02040503050406030204" pitchFamily="18" charset="0"/>
                                  <a:ea typeface="Calibri" panose="020F0502020204030204" pitchFamily="34" charset="0"/>
                                </a:rPr>
                                <m:t>&lt;</m:t>
                              </m:r>
                              <m:r>
                                <a:rPr lang="it-IT" sz="2000" i="1">
                                  <a:effectLst/>
                                  <a:latin typeface="Cambria Math" panose="02040503050406030204" pitchFamily="18" charset="0"/>
                                  <a:ea typeface="Calibri" panose="020F0502020204030204" pitchFamily="34" charset="0"/>
                                </a:rPr>
                                <m:t>𝜗</m:t>
                              </m:r>
                            </m:e>
                          </m:eqArr>
                        </m:e>
                      </m:d>
                    </m:oMath>
                  </m:oMathPara>
                </a14:m>
                <a:endParaRPr lang="it-IT" sz="2000" dirty="0">
                  <a:effectLst/>
                  <a:ea typeface="Times New Roman" panose="02020603050405020304" pitchFamily="18" charset="0"/>
                </a:endParaRPr>
              </a:p>
              <a:p>
                <a:pPr marL="0" indent="0">
                  <a:lnSpc>
                    <a:spcPct val="110000"/>
                  </a:lnSpc>
                  <a:buNone/>
                </a:pPr>
                <a:endParaRPr lang="it-IT" sz="2000" b="1" dirty="0">
                  <a:solidFill>
                    <a:srgbClr val="660066"/>
                  </a:solidFill>
                  <a:ea typeface="Times New Roman" panose="02020603050405020304" pitchFamily="18" charset="0"/>
                </a:endParaRPr>
              </a:p>
              <a:p>
                <a:pPr marL="0" indent="0">
                  <a:lnSpc>
                    <a:spcPct val="110000"/>
                  </a:lnSpc>
                  <a:buNone/>
                </a:pPr>
                <a:endParaRPr lang="it-IT" sz="2000" b="1" dirty="0">
                  <a:solidFill>
                    <a:srgbClr val="660066"/>
                  </a:solidFill>
                  <a:ea typeface="Times New Roman" panose="02020603050405020304" pitchFamily="18" charset="0"/>
                </a:endParaRPr>
              </a:p>
              <a:p>
                <a:pPr marL="0" indent="0">
                  <a:lnSpc>
                    <a:spcPct val="110000"/>
                  </a:lnSpc>
                  <a:buNone/>
                </a:pPr>
                <a:r>
                  <a:rPr lang="it-IT" sz="2000" b="1" dirty="0">
                    <a:solidFill>
                      <a:srgbClr val="660066"/>
                    </a:solidFill>
                    <a:ea typeface="Times New Roman" panose="02020603050405020304" pitchFamily="18" charset="0"/>
                  </a:rPr>
                  <a:t>FUNZIONE LOGISTICA</a:t>
                </a:r>
              </a:p>
              <a:p>
                <a:pPr marL="0" indent="0">
                  <a:spcAft>
                    <a:spcPts val="800"/>
                  </a:spcAft>
                  <a:buNone/>
                </a:pPr>
                <a14:m>
                  <m:oMath xmlns:m="http://schemas.openxmlformats.org/officeDocument/2006/math">
                    <m:r>
                      <a:rPr lang="it-IT" sz="2000" i="1" smtClean="0">
                        <a:effectLst/>
                        <a:latin typeface="Cambria Math" panose="02040503050406030204" pitchFamily="18" charset="0"/>
                        <a:ea typeface="Calibri" panose="020F0502020204030204" pitchFamily="34" charset="0"/>
                      </a:rPr>
                      <m:t>𝜑</m:t>
                    </m:r>
                    <m:d>
                      <m:dPr>
                        <m:ctrlPr>
                          <a:rPr lang="it-IT" sz="2000" i="1">
                            <a:effectLst/>
                            <a:latin typeface="Cambria Math" panose="02040503050406030204" pitchFamily="18" charset="0"/>
                            <a:ea typeface="Calibri" panose="020F0502020204030204" pitchFamily="34" charset="0"/>
                          </a:rPr>
                        </m:ctrlPr>
                      </m:dPr>
                      <m:e>
                        <m:r>
                          <a:rPr lang="it-IT" sz="2000" i="1">
                            <a:effectLst/>
                            <a:latin typeface="Cambria Math" panose="02040503050406030204" pitchFamily="18" charset="0"/>
                            <a:ea typeface="Calibri" panose="020F0502020204030204" pitchFamily="34" charset="0"/>
                          </a:rPr>
                          <m:t>𝑣</m:t>
                        </m:r>
                      </m:e>
                    </m:d>
                    <m:r>
                      <a:rPr lang="it-IT" sz="2000" i="1">
                        <a:effectLst/>
                        <a:latin typeface="Cambria Math" panose="02040503050406030204" pitchFamily="18" charset="0"/>
                        <a:ea typeface="Calibri" panose="020F0502020204030204" pitchFamily="34" charset="0"/>
                      </a:rPr>
                      <m:t>= </m:t>
                    </m:r>
                    <m:f>
                      <m:fPr>
                        <m:ctrlPr>
                          <a:rPr lang="it-IT" sz="2000" i="1">
                            <a:effectLst/>
                            <a:latin typeface="Cambria Math" panose="02040503050406030204" pitchFamily="18" charset="0"/>
                            <a:ea typeface="Calibri" panose="020F0502020204030204" pitchFamily="34" charset="0"/>
                          </a:rPr>
                        </m:ctrlPr>
                      </m:fPr>
                      <m:num>
                        <m:r>
                          <a:rPr lang="it-IT" sz="2000" i="1">
                            <a:effectLst/>
                            <a:latin typeface="Cambria Math" panose="02040503050406030204" pitchFamily="18" charset="0"/>
                            <a:ea typeface="Calibri" panose="020F0502020204030204" pitchFamily="34" charset="0"/>
                          </a:rPr>
                          <m:t>1</m:t>
                        </m:r>
                      </m:num>
                      <m:den>
                        <m:r>
                          <a:rPr lang="it-IT" sz="2000" i="1">
                            <a:effectLst/>
                            <a:latin typeface="Cambria Math" panose="02040503050406030204" pitchFamily="18" charset="0"/>
                            <a:ea typeface="Calibri" panose="020F0502020204030204" pitchFamily="34" charset="0"/>
                          </a:rPr>
                          <m:t>1+ </m:t>
                        </m:r>
                        <m:sSup>
                          <m:sSupPr>
                            <m:ctrlPr>
                              <a:rPr lang="it-IT" sz="2000" i="1">
                                <a:effectLst/>
                                <a:latin typeface="Cambria Math" panose="02040503050406030204" pitchFamily="18" charset="0"/>
                                <a:ea typeface="Calibri" panose="020F0502020204030204" pitchFamily="34" charset="0"/>
                              </a:rPr>
                            </m:ctrlPr>
                          </m:sSupPr>
                          <m:e>
                            <m:r>
                              <a:rPr lang="it-IT" sz="2000" i="1">
                                <a:effectLst/>
                                <a:latin typeface="Cambria Math" panose="02040503050406030204" pitchFamily="18" charset="0"/>
                                <a:ea typeface="Calibri" panose="020F0502020204030204" pitchFamily="34" charset="0"/>
                              </a:rPr>
                              <m:t>𝑒</m:t>
                            </m:r>
                          </m:e>
                          <m:sup>
                            <m:r>
                              <a:rPr lang="it-IT" sz="2000" i="1">
                                <a:effectLst/>
                                <a:latin typeface="Cambria Math" panose="02040503050406030204" pitchFamily="18" charset="0"/>
                                <a:ea typeface="Calibri" panose="020F0502020204030204" pitchFamily="34" charset="0"/>
                              </a:rPr>
                              <m:t>−</m:t>
                            </m:r>
                            <m:r>
                              <a:rPr lang="it-IT" sz="2000" i="1">
                                <a:effectLst/>
                                <a:latin typeface="Cambria Math" panose="02040503050406030204" pitchFamily="18" charset="0"/>
                                <a:ea typeface="Calibri" panose="020F0502020204030204" pitchFamily="34" charset="0"/>
                              </a:rPr>
                              <m:t>𝑘𝑣</m:t>
                            </m:r>
                          </m:sup>
                        </m:sSup>
                      </m:den>
                    </m:f>
                  </m:oMath>
                </a14:m>
                <a:r>
                  <a:rPr lang="it-IT" sz="2000" dirty="0">
                    <a:effectLst/>
                    <a:ea typeface="Times New Roman" panose="02020603050405020304" pitchFamily="18" charset="0"/>
                  </a:rPr>
                  <a:t> </a:t>
                </a:r>
              </a:p>
              <a:p>
                <a:pPr marL="0" indent="0">
                  <a:spcAft>
                    <a:spcPts val="800"/>
                  </a:spcAft>
                  <a:buNone/>
                </a:pPr>
                <a:r>
                  <a:rPr lang="it-IT" i="1" dirty="0">
                    <a:effectLst/>
                    <a:ea typeface="Times New Roman" panose="02020603050405020304" pitchFamily="18" charset="0"/>
                  </a:rPr>
                  <a:t>(k costante di pendenza della curva)</a:t>
                </a:r>
                <a:endParaRPr lang="it-IT" i="1" dirty="0"/>
              </a:p>
            </p:txBody>
          </p:sp>
        </mc:Choice>
        <mc:Fallback xmlns="">
          <p:sp>
            <p:nvSpPr>
              <p:cNvPr id="5" name="CasellaDiTesto 4">
                <a:extLst>
                  <a:ext uri="{FF2B5EF4-FFF2-40B4-BE49-F238E27FC236}">
                    <a16:creationId xmlns:a16="http://schemas.microsoft.com/office/drawing/2014/main" id="{6E08EC36-7DBF-4D1B-8E8F-246A3DF4B481}"/>
                  </a:ext>
                </a:extLst>
              </p:cNvPr>
              <p:cNvSpPr txBox="1">
                <a:spLocks noRot="1" noChangeAspect="1" noMove="1" noResize="1" noEditPoints="1" noAdjustHandles="1" noChangeArrowheads="1" noChangeShapeType="1" noTextEdit="1"/>
              </p:cNvSpPr>
              <p:nvPr/>
            </p:nvSpPr>
            <p:spPr>
              <a:xfrm>
                <a:off x="4630428" y="1009996"/>
                <a:ext cx="6975566" cy="5307543"/>
              </a:xfrm>
              <a:prstGeom prst="rect">
                <a:avLst/>
              </a:prstGeom>
              <a:blipFill>
                <a:blip r:embed="rId6"/>
                <a:stretch>
                  <a:fillRect l="-962" t="-690" b="-460"/>
                </a:stretch>
              </a:blipFill>
            </p:spPr>
            <p:txBody>
              <a:bodyPr/>
              <a:lstStyle/>
              <a:p>
                <a:r>
                  <a:rPr lang="it-IT">
                    <a:noFill/>
                  </a:rPr>
                  <a:t> </a:t>
                </a:r>
              </a:p>
            </p:txBody>
          </p:sp>
        </mc:Fallback>
      </mc:AlternateContent>
    </p:spTree>
    <p:extLst>
      <p:ext uri="{BB962C8B-B14F-4D97-AF65-F5344CB8AC3E}">
        <p14:creationId xmlns:p14="http://schemas.microsoft.com/office/powerpoint/2010/main" val="91534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5EDB7E-AEB5-47B7-90EF-E1A674583EEE}"/>
              </a:ext>
            </a:extLst>
          </p:cNvPr>
          <p:cNvSpPr>
            <a:spLocks noGrp="1"/>
          </p:cNvSpPr>
          <p:nvPr>
            <p:ph type="title"/>
          </p:nvPr>
        </p:nvSpPr>
        <p:spPr>
          <a:xfrm>
            <a:off x="1253834" y="-312549"/>
            <a:ext cx="9684327" cy="2238881"/>
          </a:xfrm>
        </p:spPr>
        <p:txBody>
          <a:bodyPr>
            <a:normAutofit/>
          </a:bodyPr>
          <a:lstStyle/>
          <a:p>
            <a:pPr algn="ctr"/>
            <a:br>
              <a:rPr lang="it-IT" sz="4400" dirty="0">
                <a:solidFill>
                  <a:srgbClr val="660066"/>
                </a:solidFill>
              </a:rPr>
            </a:br>
            <a:r>
              <a:rPr lang="it-IT" sz="4400" b="1" dirty="0">
                <a:solidFill>
                  <a:srgbClr val="660066"/>
                </a:solidFill>
              </a:rPr>
              <a:t>Architetture di rete</a:t>
            </a:r>
            <a:endParaRPr lang="it-IT" sz="4400" dirty="0">
              <a:solidFill>
                <a:srgbClr val="660066"/>
              </a:solidFill>
            </a:endParaRPr>
          </a:p>
        </p:txBody>
      </p:sp>
      <p:sp>
        <p:nvSpPr>
          <p:cNvPr id="22" name="CasellaDiTesto 21">
            <a:extLst>
              <a:ext uri="{FF2B5EF4-FFF2-40B4-BE49-F238E27FC236}">
                <a16:creationId xmlns:a16="http://schemas.microsoft.com/office/drawing/2014/main" id="{FA0CE547-8167-4F24-9457-25B4DC8E2958}"/>
              </a:ext>
            </a:extLst>
          </p:cNvPr>
          <p:cNvSpPr txBox="1"/>
          <p:nvPr/>
        </p:nvSpPr>
        <p:spPr>
          <a:xfrm>
            <a:off x="777967" y="2090381"/>
            <a:ext cx="3961716" cy="1200329"/>
          </a:xfrm>
          <a:prstGeom prst="rect">
            <a:avLst/>
          </a:prstGeom>
          <a:noFill/>
        </p:spPr>
        <p:txBody>
          <a:bodyPr wrap="square">
            <a:spAutoFit/>
          </a:bodyPr>
          <a:lstStyle/>
          <a:p>
            <a:r>
              <a:rPr lang="it-IT" sz="2800" b="1" dirty="0" err="1">
                <a:solidFill>
                  <a:srgbClr val="000000"/>
                </a:solidFill>
              </a:rPr>
              <a:t>Feedforward</a:t>
            </a:r>
            <a:r>
              <a:rPr lang="it-IT" sz="2800" b="1" dirty="0">
                <a:solidFill>
                  <a:srgbClr val="000000"/>
                </a:solidFill>
              </a:rPr>
              <a:t> </a:t>
            </a:r>
          </a:p>
          <a:p>
            <a:r>
              <a:rPr lang="it-IT" sz="2800" b="1" dirty="0">
                <a:solidFill>
                  <a:srgbClr val="000000"/>
                </a:solidFill>
              </a:rPr>
              <a:t>ad uno strato</a:t>
            </a:r>
          </a:p>
          <a:p>
            <a:pPr marL="285750" indent="-285750">
              <a:buFont typeface="Arial" panose="020B0604020202020204" pitchFamily="34" charset="0"/>
              <a:buChar char="•"/>
            </a:pPr>
            <a:endParaRPr lang="it-IT" sz="1600" dirty="0"/>
          </a:p>
        </p:txBody>
      </p:sp>
      <p:sp>
        <p:nvSpPr>
          <p:cNvPr id="24" name="CasellaDiTesto 23">
            <a:extLst>
              <a:ext uri="{FF2B5EF4-FFF2-40B4-BE49-F238E27FC236}">
                <a16:creationId xmlns:a16="http://schemas.microsoft.com/office/drawing/2014/main" id="{70688C3D-723C-4800-A338-54DF387B8C68}"/>
              </a:ext>
            </a:extLst>
          </p:cNvPr>
          <p:cNvSpPr txBox="1"/>
          <p:nvPr/>
        </p:nvSpPr>
        <p:spPr>
          <a:xfrm>
            <a:off x="4739683" y="2090381"/>
            <a:ext cx="3754582" cy="954107"/>
          </a:xfrm>
          <a:prstGeom prst="rect">
            <a:avLst/>
          </a:prstGeom>
          <a:noFill/>
        </p:spPr>
        <p:txBody>
          <a:bodyPr wrap="square">
            <a:spAutoFit/>
          </a:bodyPr>
          <a:lstStyle/>
          <a:p>
            <a:r>
              <a:rPr lang="it-IT" sz="2800" b="1" dirty="0" err="1"/>
              <a:t>Feedforward</a:t>
            </a:r>
            <a:r>
              <a:rPr lang="it-IT" sz="2800" b="1" dirty="0"/>
              <a:t> a</a:t>
            </a:r>
          </a:p>
          <a:p>
            <a:r>
              <a:rPr lang="it-IT" sz="2800" b="1" dirty="0"/>
              <a:t> più strati</a:t>
            </a:r>
          </a:p>
        </p:txBody>
      </p:sp>
      <p:sp>
        <p:nvSpPr>
          <p:cNvPr id="26" name="CasellaDiTesto 25">
            <a:extLst>
              <a:ext uri="{FF2B5EF4-FFF2-40B4-BE49-F238E27FC236}">
                <a16:creationId xmlns:a16="http://schemas.microsoft.com/office/drawing/2014/main" id="{22B921D0-D049-47B1-9099-9F81963B65E8}"/>
              </a:ext>
            </a:extLst>
          </p:cNvPr>
          <p:cNvSpPr txBox="1"/>
          <p:nvPr/>
        </p:nvSpPr>
        <p:spPr>
          <a:xfrm>
            <a:off x="8814236" y="2090381"/>
            <a:ext cx="2230582" cy="523220"/>
          </a:xfrm>
          <a:prstGeom prst="rect">
            <a:avLst/>
          </a:prstGeom>
          <a:noFill/>
        </p:spPr>
        <p:txBody>
          <a:bodyPr wrap="square" rtlCol="0">
            <a:spAutoFit/>
          </a:bodyPr>
          <a:lstStyle/>
          <a:p>
            <a:r>
              <a:rPr lang="it-IT" sz="2800" b="1" dirty="0"/>
              <a:t>Feedback</a:t>
            </a:r>
          </a:p>
        </p:txBody>
      </p:sp>
      <p:pic>
        <p:nvPicPr>
          <p:cNvPr id="9" name="Segnaposto contenuto 8">
            <a:extLst>
              <a:ext uri="{FF2B5EF4-FFF2-40B4-BE49-F238E27FC236}">
                <a16:creationId xmlns:a16="http://schemas.microsoft.com/office/drawing/2014/main" id="{036E45BB-643D-477D-A16D-4A41B6B1BAF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71199" y="3454759"/>
            <a:ext cx="11049599" cy="2623790"/>
          </a:xfrm>
          <a:prstGeom prst="rect">
            <a:avLst/>
          </a:prstGeom>
        </p:spPr>
      </p:pic>
    </p:spTree>
    <p:extLst>
      <p:ext uri="{BB962C8B-B14F-4D97-AF65-F5344CB8AC3E}">
        <p14:creationId xmlns:p14="http://schemas.microsoft.com/office/powerpoint/2010/main" val="418352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rosso&#10;&#10;Descrizione generata automaticamente">
            <a:extLst>
              <a:ext uri="{FF2B5EF4-FFF2-40B4-BE49-F238E27FC236}">
                <a16:creationId xmlns:a16="http://schemas.microsoft.com/office/drawing/2014/main" id="{FC0E5278-CB78-488A-BB57-2F4CE0947621}"/>
              </a:ext>
            </a:extLst>
          </p:cNvPr>
          <p:cNvPicPr>
            <a:picLocks noChangeAspect="1"/>
          </p:cNvPicPr>
          <p:nvPr/>
        </p:nvPicPr>
        <p:blipFill rotWithShape="1">
          <a:blip r:embed="rId3">
            <a:extLst>
              <a:ext uri="{28A0092B-C50C-407E-A947-70E740481C1C}">
                <a14:useLocalDpi xmlns:a14="http://schemas.microsoft.com/office/drawing/2010/main" val="0"/>
              </a:ext>
            </a:extLst>
          </a:blip>
          <a:srcRect l="16974" r="30592"/>
          <a:stretch/>
        </p:blipFill>
        <p:spPr>
          <a:xfrm>
            <a:off x="20" y="10"/>
            <a:ext cx="6392647" cy="6857990"/>
          </a:xfrm>
          <a:prstGeom prst="rect">
            <a:avLst/>
          </a:prstGeom>
        </p:spPr>
      </p:pic>
      <p:sp>
        <p:nvSpPr>
          <p:cNvPr id="16" name="Rectangle 15">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811338-70C4-4A00-A16D-2C36C1DBEB21}"/>
              </a:ext>
            </a:extLst>
          </p:cNvPr>
          <p:cNvSpPr>
            <a:spLocks noGrp="1"/>
          </p:cNvSpPr>
          <p:nvPr>
            <p:ph type="title"/>
          </p:nvPr>
        </p:nvSpPr>
        <p:spPr>
          <a:xfrm>
            <a:off x="7314389" y="816551"/>
            <a:ext cx="4681661" cy="1583306"/>
          </a:xfrm>
        </p:spPr>
        <p:txBody>
          <a:bodyPr>
            <a:normAutofit fontScale="90000"/>
          </a:bodyPr>
          <a:lstStyle/>
          <a:p>
            <a:r>
              <a:rPr lang="it-IT" sz="4400" b="1" dirty="0">
                <a:solidFill>
                  <a:srgbClr val="660066"/>
                </a:solidFill>
              </a:rPr>
              <a:t>Processi di apprendimento</a:t>
            </a:r>
            <a:br>
              <a:rPr lang="it-IT" sz="3100" dirty="0"/>
            </a:br>
            <a:endParaRPr lang="it-IT" sz="3100" dirty="0"/>
          </a:p>
        </p:txBody>
      </p:sp>
      <p:sp>
        <p:nvSpPr>
          <p:cNvPr id="3" name="Segnaposto contenuto 2">
            <a:extLst>
              <a:ext uri="{FF2B5EF4-FFF2-40B4-BE49-F238E27FC236}">
                <a16:creationId xmlns:a16="http://schemas.microsoft.com/office/drawing/2014/main" id="{446D482F-7545-44E7-BAB4-F6C19C6ED80E}"/>
              </a:ext>
            </a:extLst>
          </p:cNvPr>
          <p:cNvSpPr>
            <a:spLocks noGrp="1"/>
          </p:cNvSpPr>
          <p:nvPr>
            <p:ph idx="1"/>
          </p:nvPr>
        </p:nvSpPr>
        <p:spPr>
          <a:xfrm>
            <a:off x="7314389" y="2823043"/>
            <a:ext cx="4472922" cy="3931920"/>
          </a:xfrm>
        </p:spPr>
        <p:txBody>
          <a:bodyPr>
            <a:normAutofit/>
          </a:bodyPr>
          <a:lstStyle/>
          <a:p>
            <a:pPr marL="285750" indent="-285750">
              <a:buFont typeface="Arial" panose="020B0604020202020204" pitchFamily="34" charset="0"/>
              <a:buChar char="•"/>
            </a:pPr>
            <a:r>
              <a:rPr lang="it-IT" sz="2400" b="1" dirty="0"/>
              <a:t>Supervisionato</a:t>
            </a:r>
            <a:br>
              <a:rPr lang="it-IT" sz="2400" b="1" dirty="0"/>
            </a:br>
            <a:endParaRPr lang="it-IT" sz="2400" b="1" dirty="0"/>
          </a:p>
          <a:p>
            <a:pPr marL="285750" indent="-285750">
              <a:buFont typeface="Arial" panose="020B0604020202020204" pitchFamily="34" charset="0"/>
              <a:buChar char="•"/>
            </a:pPr>
            <a:r>
              <a:rPr lang="it-IT" sz="2400" b="1" dirty="0"/>
              <a:t>Non supervisionato</a:t>
            </a:r>
            <a:br>
              <a:rPr lang="it-IT" sz="2400" b="1" dirty="0"/>
            </a:br>
            <a:endParaRPr lang="it-IT" sz="2400" b="1" dirty="0"/>
          </a:p>
          <a:p>
            <a:pPr marL="285750" indent="-285750">
              <a:buFont typeface="Arial" panose="020B0604020202020204" pitchFamily="34" charset="0"/>
              <a:buChar char="•"/>
            </a:pPr>
            <a:r>
              <a:rPr lang="it-IT" sz="2400" b="1" dirty="0"/>
              <a:t>Ibrido</a:t>
            </a:r>
          </a:p>
        </p:txBody>
      </p:sp>
    </p:spTree>
    <p:extLst>
      <p:ext uri="{BB962C8B-B14F-4D97-AF65-F5344CB8AC3E}">
        <p14:creationId xmlns:p14="http://schemas.microsoft.com/office/powerpoint/2010/main" val="822896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1702</TotalTime>
  <Words>620</Words>
  <Application>Microsoft Office PowerPoint</Application>
  <PresentationFormat>Widescreen</PresentationFormat>
  <Paragraphs>158</Paragraphs>
  <Slides>27</Slides>
  <Notes>24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27</vt:i4>
      </vt:variant>
    </vt:vector>
  </HeadingPairs>
  <TitlesOfParts>
    <vt:vector size="36" baseType="lpstr">
      <vt:lpstr>Arial</vt:lpstr>
      <vt:lpstr>Calibri</vt:lpstr>
      <vt:lpstr>Cambria Math</vt:lpstr>
      <vt:lpstr>Garamond</vt:lpstr>
      <vt:lpstr>Georgia Pro</vt:lpstr>
      <vt:lpstr>Georgia Pro Cond Black</vt:lpstr>
      <vt:lpstr>Times New Roman</vt:lpstr>
      <vt:lpstr>Wingdings</vt:lpstr>
      <vt:lpstr>SavonVTI</vt:lpstr>
      <vt:lpstr>Artificial Neural Networks        Rules  Applications  Wine Multilabel Classification                Anna Grieco 29.06.2021 </vt:lpstr>
      <vt:lpstr>Artificial Neural Networks Workshop</vt:lpstr>
      <vt:lpstr>Presentazione standard di PowerPoint</vt:lpstr>
      <vt:lpstr>Cenni storici</vt:lpstr>
      <vt:lpstr>Presentazione standard di PowerPoint</vt:lpstr>
      <vt:lpstr>Modello neuronale</vt:lpstr>
      <vt:lpstr>Funzioni di attivazione </vt:lpstr>
      <vt:lpstr> Architetture di rete</vt:lpstr>
      <vt:lpstr>Processi di apprendimento </vt:lpstr>
      <vt:lpstr>Apprendimento supervisionato</vt:lpstr>
      <vt:lpstr>Apprendimento non supervisionato</vt:lpstr>
      <vt:lpstr>Apprendimento con rinforzo</vt:lpstr>
      <vt:lpstr>Presentazione standard di PowerPoint</vt:lpstr>
      <vt:lpstr>Diagnostica medica</vt:lpstr>
      <vt:lpstr>Modellazione  semantica  Dynamic Convolutional  Neural Network</vt:lpstr>
      <vt:lpstr>Modelli idrologici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Industrie</vt:lpstr>
      <vt:lpstr>Presentazione standard di PowerPoint</vt:lpstr>
      <vt:lpstr>Presentazione standard di PowerPoint</vt:lpstr>
      <vt:lpstr>Wine Multilabel Classification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  Rules and Applications</dc:title>
  <dc:creator>annagrieco04@gmail.com</dc:creator>
  <cp:lastModifiedBy>Anna Grieco</cp:lastModifiedBy>
  <cp:revision>133</cp:revision>
  <dcterms:created xsi:type="dcterms:W3CDTF">2020-12-05T17:53:02Z</dcterms:created>
  <dcterms:modified xsi:type="dcterms:W3CDTF">2021-05-22T16:23:37Z</dcterms:modified>
</cp:coreProperties>
</file>